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89" r:id="rId3"/>
    <p:sldMasterId id="2147483672" r:id="rId4"/>
    <p:sldMasterId id="2147483690" r:id="rId5"/>
    <p:sldMasterId id="2147483702" r:id="rId6"/>
    <p:sldMasterId id="2147483714" r:id="rId7"/>
  </p:sldMasterIdLst>
  <p:notesMasterIdLst>
    <p:notesMasterId r:id="rId14"/>
  </p:notesMasterIdLst>
  <p:handoutMasterIdLst>
    <p:handoutMasterId r:id="rId15"/>
  </p:handoutMasterIdLst>
  <p:sldIdLst>
    <p:sldId id="329" r:id="rId8"/>
    <p:sldId id="483" r:id="rId9"/>
    <p:sldId id="4765" r:id="rId10"/>
    <p:sldId id="4834" r:id="rId11"/>
    <p:sldId id="4833" r:id="rId12"/>
    <p:sldId id="4835" r:id="rId1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0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孙述威" initials="s" lastIdx="1" clrIdx="0">
    <p:extLst>
      <p:ext uri="{19B8F6BF-5375-455C-9EA6-DF929625EA0E}">
        <p15:presenceInfo xmlns:p15="http://schemas.microsoft.com/office/powerpoint/2012/main" userId="孙述威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E09"/>
    <a:srgbClr val="FF0000"/>
    <a:srgbClr val="0000CC"/>
    <a:srgbClr val="FF5050"/>
    <a:srgbClr val="000000"/>
    <a:srgbClr val="0066FF"/>
    <a:srgbClr val="FC5D04"/>
    <a:srgbClr val="292929"/>
    <a:srgbClr val="293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39" autoAdjust="0"/>
  </p:normalViewPr>
  <p:slideViewPr>
    <p:cSldViewPr>
      <p:cViewPr varScale="1">
        <p:scale>
          <a:sx n="81" d="100"/>
          <a:sy n="81" d="100"/>
        </p:scale>
        <p:origin x="725" y="62"/>
      </p:cViewPr>
      <p:guideLst>
        <p:guide orient="horz" pos="2175"/>
        <p:guide pos="38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186"/>
    </p:cViewPr>
  </p:sorterViewPr>
  <p:notesViewPr>
    <p:cSldViewPr>
      <p:cViewPr varScale="1">
        <p:scale>
          <a:sx n="51" d="100"/>
          <a:sy n="51" d="100"/>
        </p:scale>
        <p:origin x="-2124" y="-90"/>
      </p:cViewPr>
      <p:guideLst>
        <p:guide orient="horz" pos="2900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3188E6-ACED-4FAB-896E-D77F63690D35}" type="datetimeFigureOut">
              <a:rPr lang="zh-CN" altLang="en-US"/>
              <a:t>2022/4/3</a:t>
            </a:fld>
            <a:endParaRPr lang="en-US" altLang="zh-CN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fld id="{FC34286A-3669-46F7-89E3-4932C782FFD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5600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B866D-3BFF-45CB-B171-D7F369C4974A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F03E9-1770-4304-A14B-2054A969F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68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47C2-2211-4EFF-9A7E-7D0C7CC6ADF8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51206"/>
            <a:ext cx="11829026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34" y="3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7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7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0830-9C2E-4844-85C2-B9CE3BC40A84}" type="datetimeFigureOut">
              <a:rPr lang="zh-CN" altLang="en-US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C5ABA-8317-4350-92FB-EDD085A2E11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980735"/>
            <a:ext cx="10972800" cy="514543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2B3D-1A15-46BA-B8A8-104F1BD38F5B}" type="datetimeFigureOut">
              <a:rPr lang="zh-CN" altLang="en-US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5D801-5008-425C-901D-EF59B7A4709D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74218" y="69226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1129502" y="69226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875559" y="69226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10630577" y="692260"/>
            <a:ext cx="194390" cy="14581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10374400" y="692260"/>
            <a:ext cx="194390" cy="14581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 userDrawn="1"/>
        </p:nvCxnSpPr>
        <p:spPr bwMode="auto">
          <a:xfrm>
            <a:off x="-12000" y="764704"/>
            <a:ext cx="12204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 userDrawn="1"/>
        </p:nvSpPr>
        <p:spPr>
          <a:xfrm>
            <a:off x="10219183" y="217673"/>
            <a:ext cx="1507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+mn-ea"/>
                <a:ea typeface="+mn-ea"/>
              </a:rPr>
              <a:t> 管理会计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4" y="440692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4318-5EF7-4A0F-A61E-71ACF53AD563}" type="datetimeFigureOut">
              <a:rPr lang="zh-CN" altLang="en-US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8F52E-0B5D-4A21-A958-BE537684E8B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179" y="6356056"/>
            <a:ext cx="2743128" cy="365108"/>
          </a:xfrm>
        </p:spPr>
        <p:txBody>
          <a:bodyPr/>
          <a:lstStyle/>
          <a:p>
            <a:fld id="{DB09130F-5572-4EEF-B992-9383CC0B66A5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495" y="6356056"/>
            <a:ext cx="4114693" cy="36510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376" y="6356056"/>
            <a:ext cx="2743128" cy="365108"/>
          </a:xfrm>
        </p:spPr>
        <p:txBody>
          <a:bodyPr/>
          <a:lstStyle/>
          <a:p>
            <a:fld id="{734B2A1F-0968-4D41-8027-38EABA3E755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/>
          <a:stretch>
            <a:fillRect/>
          </a:stretch>
        </p:blipFill>
        <p:spPr>
          <a:xfrm>
            <a:off x="-13064" y="0"/>
            <a:ext cx="12204745" cy="685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107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0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64825664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3448621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2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1359760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6" y="1600206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98911760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3429670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1279205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51206"/>
            <a:ext cx="11829026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34" y="3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7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标题 3"/>
          <p:cNvSpPr txBox="1"/>
          <p:nvPr userDrawn="1"/>
        </p:nvSpPr>
        <p:spPr bwMode="auto">
          <a:xfrm>
            <a:off x="192088" y="214313"/>
            <a:ext cx="684053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00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     和            的结构分析与应用</a:t>
            </a:r>
            <a:r>
              <a:rPr lang="zh-CN" altLang="en-US" sz="4400" b="0">
                <a:solidFill>
                  <a:srgbClr val="558E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6" name="矩形 5"/>
          <p:cNvSpPr>
            <a:spLocks noChangeArrowheads="1"/>
          </p:cNvSpPr>
          <p:nvPr userDrawn="1"/>
        </p:nvSpPr>
        <p:spPr bwMode="auto">
          <a:xfrm>
            <a:off x="1239852" y="214335"/>
            <a:ext cx="74892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栈</a:t>
            </a:r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2408236" y="214335"/>
            <a:ext cx="13131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队列</a:t>
            </a:r>
          </a:p>
        </p:txBody>
      </p:sp>
      <p:sp>
        <p:nvSpPr>
          <p:cNvPr id="8" name="矩形 7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1847850" y="1989138"/>
            <a:ext cx="84963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20717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6" y="273075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7684058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8412911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7039039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63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63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7010193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4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768016220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197559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2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3043130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6" y="1600206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21310391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5722763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293326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4695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6" y="27307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3736563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5071905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8826478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5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59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50706229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401318647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3517985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6119883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56548423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39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4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1393825" y="1989138"/>
            <a:ext cx="5807074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4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7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3256124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0377914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247440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5471865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49366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552772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12400998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39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4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7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1271590" y="3365500"/>
            <a:ext cx="5907087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2809877" y="4797425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39" y="-25400"/>
            <a:ext cx="508952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7181854" y="0"/>
            <a:ext cx="501015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 bwMode="auto">
          <a:xfrm>
            <a:off x="7175500" y="0"/>
            <a:ext cx="0" cy="68580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 bwMode="auto">
          <a:xfrm>
            <a:off x="2809877" y="1989138"/>
            <a:ext cx="4391025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 bwMode="auto">
          <a:xfrm>
            <a:off x="2809874" y="3365500"/>
            <a:ext cx="4368800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 bwMode="auto">
          <a:xfrm>
            <a:off x="1271588" y="4797425"/>
            <a:ext cx="5929312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auto">
          <a:xfrm>
            <a:off x="7248526" y="-26988"/>
            <a:ext cx="5010150" cy="6884988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 bwMode="auto">
          <a:xfrm>
            <a:off x="7248526" y="903310"/>
            <a:ext cx="4943474" cy="4143375"/>
          </a:xfrm>
          <a:custGeom>
            <a:avLst/>
            <a:gdLst>
              <a:gd name="T0" fmla="*/ 0 w 4940135"/>
              <a:gd name="T1" fmla="*/ 11866 h 4144488"/>
              <a:gd name="T2" fmla="*/ 1274202 w 4940135"/>
              <a:gd name="T3" fmla="*/ 4141150 h 4144488"/>
              <a:gd name="T4" fmla="*/ 4953907 w 4940135"/>
              <a:gd name="T5" fmla="*/ 2622332 h 4144488"/>
              <a:gd name="T6" fmla="*/ 4036958 w 4940135"/>
              <a:gd name="T7" fmla="*/ 0 h 4144488"/>
              <a:gd name="T8" fmla="*/ 0 w 4940135"/>
              <a:gd name="T9" fmla="*/ 11866 h 4144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0135" h="4144488">
                <a:moveTo>
                  <a:pt x="0" y="11875"/>
                </a:moveTo>
                <a:lnTo>
                  <a:pt x="1270660" y="4144488"/>
                </a:lnTo>
                <a:lnTo>
                  <a:pt x="4940135" y="2624446"/>
                </a:lnTo>
                <a:lnTo>
                  <a:pt x="4025735" y="0"/>
                </a:lnTo>
                <a:lnTo>
                  <a:pt x="0" y="118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 bwMode="auto">
          <a:xfrm>
            <a:off x="11542713" y="-23813"/>
            <a:ext cx="665162" cy="3527426"/>
          </a:xfrm>
          <a:custGeom>
            <a:avLst/>
            <a:gdLst>
              <a:gd name="T0" fmla="*/ 0 w 665018"/>
              <a:gd name="T1" fmla="*/ 0 h 3526972"/>
              <a:gd name="T2" fmla="*/ 665450 w 665018"/>
              <a:gd name="T3" fmla="*/ 0 h 3526972"/>
              <a:gd name="T4" fmla="*/ 653565 w 665018"/>
              <a:gd name="T5" fmla="*/ 3528334 h 3526972"/>
              <a:gd name="T6" fmla="*/ 0 w 665018"/>
              <a:gd name="T7" fmla="*/ 0 h 35269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5018" h="3526972">
                <a:moveTo>
                  <a:pt x="0" y="0"/>
                </a:moveTo>
                <a:lnTo>
                  <a:pt x="665018" y="0"/>
                </a:lnTo>
                <a:cubicBezTo>
                  <a:pt x="661059" y="1175657"/>
                  <a:pt x="657101" y="2351315"/>
                  <a:pt x="653142" y="352697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 bwMode="auto">
          <a:xfrm>
            <a:off x="9867902" y="3538538"/>
            <a:ext cx="2351088" cy="3408362"/>
          </a:xfrm>
          <a:custGeom>
            <a:avLst/>
            <a:gdLst>
              <a:gd name="T0" fmla="*/ 2350636 w 2351314"/>
              <a:gd name="T1" fmla="*/ 0 h 3408218"/>
              <a:gd name="T2" fmla="*/ 1377141 w 2351314"/>
              <a:gd name="T3" fmla="*/ 3408650 h 3408218"/>
              <a:gd name="T4" fmla="*/ 130589 w 2351314"/>
              <a:gd name="T5" fmla="*/ 3349265 h 3408218"/>
              <a:gd name="T6" fmla="*/ 0 w 2351314"/>
              <a:gd name="T7" fmla="*/ 3004838 h 3408218"/>
              <a:gd name="T8" fmla="*/ 2350636 w 2351314"/>
              <a:gd name="T9" fmla="*/ 0 h 3408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51314" h="3408218">
                <a:moveTo>
                  <a:pt x="2351314" y="0"/>
                </a:moveTo>
                <a:lnTo>
                  <a:pt x="1377537" y="3408218"/>
                </a:lnTo>
                <a:lnTo>
                  <a:pt x="130628" y="3348841"/>
                </a:lnTo>
                <a:lnTo>
                  <a:pt x="0" y="3004457"/>
                </a:lnTo>
                <a:lnTo>
                  <a:pt x="2351314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951206"/>
            <a:ext cx="11829026" cy="40578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76534" y="3"/>
            <a:ext cx="1415479" cy="36554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39" t="401" r="18439" b="38626"/>
          <a:stretch>
            <a:fillRect/>
          </a:stretch>
        </p:blipFill>
        <p:spPr bwMode="auto">
          <a:xfrm>
            <a:off x="5303837" y="3398838"/>
            <a:ext cx="70294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192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" Target="../slides/slid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audio" Target="../media/audio1.wav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" Target="../slides/slide2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audio" Target="../media/audio1.wav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" Target="../slides/slide2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7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C7A3333-C060-47CF-9D36-2CFB8EC77F88}" type="datetimeFigureOut">
              <a:rPr lang="zh-CN" altLang="en-US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7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72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C8D966-5225-42BE-92A7-9F90258D87E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72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长城特粗宋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7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15156-E74B-45BF-8FC9-143975F80238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7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7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C17ED-0432-49A9-8B5B-72B2584086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49783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23200" y="6461148"/>
            <a:ext cx="3860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r>
              <a:rPr lang="en-US" altLang="zh-CN">
                <a:solidFill>
                  <a:srgbClr val="163794"/>
                </a:solidFill>
              </a:rPr>
              <a:t>Company Logo</a:t>
            </a:r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73600" y="6461148"/>
            <a:ext cx="2844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 b="0">
                <a:latin typeface="+mj-lt"/>
                <a:ea typeface="+mn-ea"/>
              </a:defRPr>
            </a:lvl1pPr>
          </a:lstStyle>
          <a:p>
            <a:pPr eaLnBrk="1" hangingPunct="1">
              <a:defRPr/>
            </a:pPr>
            <a:fld id="{90FE522A-ED29-4A89-9F16-E7938CF0FEB4}" type="slidenum">
              <a:rPr lang="zh-CN" altLang="en-US">
                <a:solidFill>
                  <a:srgbClr val="163794"/>
                </a:solidFill>
              </a:rPr>
              <a:t>‹#›</a:t>
            </a:fld>
            <a:endParaRPr lang="en-US" altLang="zh-CN">
              <a:solidFill>
                <a:srgbClr val="163794"/>
              </a:solidFill>
            </a:endParaRPr>
          </a:p>
        </p:txBody>
      </p:sp>
      <p:sp>
        <p:nvSpPr>
          <p:cNvPr id="1028" name="Rectangle 10"/>
          <p:cNvSpPr>
            <a:spLocks noChangeArrowheads="1"/>
          </p:cNvSpPr>
          <p:nvPr userDrawn="1"/>
        </p:nvSpPr>
        <p:spPr bwMode="gray">
          <a:xfrm>
            <a:off x="0" y="6477000"/>
            <a:ext cx="12192000" cy="381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Text Box 11"/>
          <p:cNvSpPr txBox="1">
            <a:spLocks noChangeArrowheads="1"/>
          </p:cNvSpPr>
          <p:nvPr userDrawn="1"/>
        </p:nvSpPr>
        <p:spPr bwMode="auto">
          <a:xfrm>
            <a:off x="14" y="6491288"/>
            <a:ext cx="26212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800" b="0">
                <a:solidFill>
                  <a:srgbClr val="163794"/>
                </a:solidFill>
                <a:ea typeface="宋体" panose="02010600030101010101" pitchFamily="2" charset="-122"/>
              </a:rPr>
              <a:t>www.weihaicollege.com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4176196" y="6432572"/>
            <a:ext cx="20313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华文新魏" pitchFamily="2" charset="-122"/>
              </a:rPr>
              <a:t>分析检验技术</a:t>
            </a:r>
          </a:p>
        </p:txBody>
      </p:sp>
      <p:sp>
        <p:nvSpPr>
          <p:cNvPr id="1031" name="Text Box 13"/>
          <p:cNvSpPr txBox="1">
            <a:spLocks noChangeArrowheads="1"/>
          </p:cNvSpPr>
          <p:nvPr userDrawn="1"/>
        </p:nvSpPr>
        <p:spPr bwMode="auto">
          <a:xfrm>
            <a:off x="7440082" y="6477001"/>
            <a:ext cx="341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0">
                <a:solidFill>
                  <a:srgbClr val="163794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威海职业学院生物与化学工程系</a:t>
            </a:r>
          </a:p>
        </p:txBody>
      </p:sp>
      <p:sp>
        <p:nvSpPr>
          <p:cNvPr id="114724" name="AutoShape 36"/>
          <p:cNvSpPr>
            <a:spLocks noChangeArrowheads="1"/>
          </p:cNvSpPr>
          <p:nvPr userDrawn="1"/>
        </p:nvSpPr>
        <p:spPr bwMode="auto">
          <a:xfrm>
            <a:off x="0" y="23"/>
            <a:ext cx="12192000" cy="836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 b="0">
              <a:solidFill>
                <a:srgbClr val="163794"/>
              </a:solidFill>
              <a:ea typeface="宋体" panose="02010600030101010101" pitchFamily="2" charset="-122"/>
            </a:endParaRPr>
          </a:p>
        </p:txBody>
      </p:sp>
      <p:pic>
        <p:nvPicPr>
          <p:cNvPr id="1033" name="Picture 15" descr="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23"/>
            <a:ext cx="1699684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WordArt 40"/>
          <p:cNvSpPr>
            <a:spLocks noChangeArrowheads="1" noChangeShapeType="1" noTextEdit="1"/>
          </p:cNvSpPr>
          <p:nvPr userDrawn="1"/>
        </p:nvSpPr>
        <p:spPr bwMode="auto">
          <a:xfrm>
            <a:off x="2832100" y="188918"/>
            <a:ext cx="7315200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/>
            <a:r>
              <a:rPr lang="zh-CN" alt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华文行楷"/>
                <a:ea typeface="华文行楷"/>
              </a:rPr>
              <a:t>校污水处理厂水质指标检测</a:t>
            </a:r>
          </a:p>
        </p:txBody>
      </p:sp>
      <p:sp>
        <p:nvSpPr>
          <p:cNvPr id="1035" name="Text Box 46"/>
          <p:cNvSpPr txBox="1">
            <a:spLocks noChangeArrowheads="1"/>
          </p:cNvSpPr>
          <p:nvPr userDrawn="1"/>
        </p:nvSpPr>
        <p:spPr bwMode="auto">
          <a:xfrm>
            <a:off x="3407848" y="765176"/>
            <a:ext cx="42098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任务</a:t>
            </a:r>
            <a:r>
              <a:rPr lang="en-US" altLang="zh-CN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   </a:t>
            </a:r>
            <a:r>
              <a:rPr lang="zh-CN" altLang="en-US" sz="2400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处理水总硬度的测定</a:t>
            </a:r>
          </a:p>
        </p:txBody>
      </p:sp>
      <p:sp>
        <p:nvSpPr>
          <p:cNvPr id="114735" name="AutoShape 47"/>
          <p:cNvSpPr>
            <a:spLocks noChangeArrowheads="1"/>
          </p:cNvSpPr>
          <p:nvPr userDrawn="1"/>
        </p:nvSpPr>
        <p:spPr bwMode="gray">
          <a:xfrm>
            <a:off x="0" y="6237288"/>
            <a:ext cx="12192000" cy="290512"/>
          </a:xfrm>
          <a:prstGeom prst="can">
            <a:avLst>
              <a:gd name="adj" fmla="val 32032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zh-CN" altLang="en-US" sz="2800">
              <a:solidFill>
                <a:srgbClr val="163794"/>
              </a:solidFill>
              <a:ea typeface="华文新魏" pitchFamily="2" charset="-122"/>
            </a:endParaRPr>
          </a:p>
        </p:txBody>
      </p:sp>
      <p:sp>
        <p:nvSpPr>
          <p:cNvPr id="1037" name="AutoShape 48"/>
          <p:cNvSpPr>
            <a:spLocks noChangeArrowheads="1"/>
          </p:cNvSpPr>
          <p:nvPr userDrawn="1"/>
        </p:nvSpPr>
        <p:spPr bwMode="auto">
          <a:xfrm>
            <a:off x="0" y="1196975"/>
            <a:ext cx="12192000" cy="504031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rgbClr val="838383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defRPr>
            </a:lvl9pPr>
          </a:lstStyle>
          <a:p>
            <a:pPr algn="ctr">
              <a:defRPr/>
            </a:pPr>
            <a:endParaRPr lang="zh-CN" altLang="en-US" sz="1800" b="0">
              <a:solidFill>
                <a:srgbClr val="163794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3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flipV="1">
            <a:off x="3" y="981077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0" y="6488138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0" y="6488138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2055" name="Picture 30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1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10765708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7752877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3210603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/>
        </p:nvSpPr>
        <p:spPr bwMode="auto">
          <a:xfrm>
            <a:off x="3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 flipV="1">
            <a:off x="3" y="981077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0" y="648813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0" y="648813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3079" name="Picture 30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31" descr="u=3635452436,3699882927&amp;fm=15&amp;gp=0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10765705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/>
        </p:nvSpPr>
        <p:spPr bwMode="auto">
          <a:xfrm>
            <a:off x="7752874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1383144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 userDrawn="1"/>
        </p:nvSpPr>
        <p:spPr bwMode="auto">
          <a:xfrm>
            <a:off x="0" y="6453188"/>
            <a:ext cx="12192000" cy="404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3000" b="0">
              <a:solidFill>
                <a:srgbClr val="0000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1" y="785813"/>
            <a:ext cx="12141200" cy="214312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5000">
                <a:srgbClr val="C4D6EB"/>
              </a:gs>
              <a:gs pos="30001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0">
                <a:srgbClr val="C4D6EB"/>
              </a:gs>
              <a:gs pos="100000">
                <a:srgbClr val="FFEBFA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 userDrawn="1"/>
        </p:nvSpPr>
        <p:spPr bwMode="auto">
          <a:xfrm flipV="1">
            <a:off x="1" y="981076"/>
            <a:ext cx="568570" cy="74613"/>
          </a:xfrm>
          <a:prstGeom prst="rect">
            <a:avLst/>
          </a:prstGeom>
          <a:solidFill>
            <a:srgbClr val="F6C700"/>
          </a:solidFill>
          <a:ln w="9525" algn="ctr">
            <a:noFill/>
            <a:round/>
            <a:headEnd/>
            <a:tailEnd/>
          </a:ln>
        </p:spPr>
        <p:txBody>
          <a:bodyPr rot="10800000"/>
          <a:lstStyle/>
          <a:p>
            <a:pPr eaLnBrk="1" hangingPunct="1">
              <a:defRPr/>
            </a:pPr>
            <a:endParaRPr lang="zh-CN" altLang="en-US" sz="2400">
              <a:solidFill>
                <a:srgbClr val="0000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8155" name="Text Box 27"/>
          <p:cNvSpPr txBox="1">
            <a:spLocks noChangeArrowheads="1"/>
          </p:cNvSpPr>
          <p:nvPr userDrawn="1"/>
        </p:nvSpPr>
        <p:spPr bwMode="auto">
          <a:xfrm>
            <a:off x="0" y="648811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sp>
        <p:nvSpPr>
          <p:cNvPr id="48157" name="Text Box 29"/>
          <p:cNvSpPr txBox="1">
            <a:spLocks noChangeArrowheads="1"/>
          </p:cNvSpPr>
          <p:nvPr userDrawn="1"/>
        </p:nvSpPr>
        <p:spPr bwMode="auto">
          <a:xfrm>
            <a:off x="0" y="6488114"/>
            <a:ext cx="335475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0">
                <a:solidFill>
                  <a:srgbClr val="000000"/>
                </a:solidFill>
                <a:latin typeface="宋体" charset="-122"/>
                <a:ea typeface="宋体" charset="-122"/>
              </a:rPr>
              <a:t>大连理工大学出版社</a:t>
            </a:r>
          </a:p>
        </p:txBody>
      </p:sp>
      <p:pic>
        <p:nvPicPr>
          <p:cNvPr id="2055" name="Picture 30" descr="u=3635452436,3699882927&amp;fm=15&amp;gp=0"/>
          <p:cNvPicPr>
            <a:picLocks noChangeAspect="1" noChangeArrowheads="1" noCrop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339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31" descr="u=3635452436,3699882927&amp;fm=15&amp;gp=0"/>
          <p:cNvPicPr>
            <a:picLocks noChangeAspect="1" noChangeArrowheads="1" noCrop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1723" y="115888"/>
            <a:ext cx="6799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3" name="AutoShape 25">
            <a:hlinkClick r:id="" action="ppaction://hlinkshowjump?jump=nextslide" highlightClick="1">
              <a:snd r:embed="rId14" name="click.wav"/>
            </a:hlinkClick>
          </p:cNvPr>
          <p:cNvSpPr>
            <a:spLocks noChangeArrowheads="1"/>
          </p:cNvSpPr>
          <p:nvPr userDrawn="1"/>
        </p:nvSpPr>
        <p:spPr bwMode="auto">
          <a:xfrm>
            <a:off x="9259277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下一页</a:t>
            </a:r>
          </a:p>
        </p:txBody>
      </p:sp>
      <p:sp>
        <p:nvSpPr>
          <p:cNvPr id="2" name="AutoShape 25">
            <a:hlinkClick r:id="" action="ppaction://hlinkshowjump?jump=endshow" highlightClick="1">
              <a:snd r:embed="rId14" name="click.wav"/>
            </a:hlinkClick>
          </p:cNvPr>
          <p:cNvSpPr>
            <a:spLocks noChangeArrowheads="1"/>
          </p:cNvSpPr>
          <p:nvPr userDrawn="1"/>
        </p:nvSpPr>
        <p:spPr bwMode="auto">
          <a:xfrm>
            <a:off x="10765693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退　出</a:t>
            </a:r>
          </a:p>
        </p:txBody>
      </p:sp>
      <p:sp>
        <p:nvSpPr>
          <p:cNvPr id="3" name="AutoShape 25">
            <a:hlinkClick r:id="rId15" action="ppaction://hlinksldjump" highlightClick="1">
              <a:snd r:embed="rId14" name="click.wav"/>
            </a:hlinkClick>
          </p:cNvPr>
          <p:cNvSpPr>
            <a:spLocks noChangeArrowheads="1"/>
          </p:cNvSpPr>
          <p:nvPr userDrawn="1"/>
        </p:nvSpPr>
        <p:spPr bwMode="auto">
          <a:xfrm>
            <a:off x="6156570" y="6502400"/>
            <a:ext cx="1342292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目　录</a:t>
            </a:r>
          </a:p>
        </p:txBody>
      </p:sp>
      <p:sp>
        <p:nvSpPr>
          <p:cNvPr id="4" name="AutoShape 25">
            <a:hlinkClick r:id="" action="ppaction://hlinkshowjump?jump=previousslide" highlightClick="1">
              <a:snd r:embed="rId14" name="click.wav"/>
            </a:hlinkClick>
          </p:cNvPr>
          <p:cNvSpPr>
            <a:spLocks noChangeArrowheads="1"/>
          </p:cNvSpPr>
          <p:nvPr userDrawn="1"/>
        </p:nvSpPr>
        <p:spPr bwMode="auto">
          <a:xfrm>
            <a:off x="7752862" y="6502400"/>
            <a:ext cx="1342293" cy="306388"/>
          </a:xfrm>
          <a:prstGeom prst="flowChartAlternateProcess">
            <a:avLst/>
          </a:prstGeom>
          <a:gradFill rotWithShape="1">
            <a:gsLst>
              <a:gs pos="0">
                <a:srgbClr val="EAEAEA">
                  <a:gamma/>
                  <a:shade val="76078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76078"/>
                  <a:invGamma/>
                </a:srgbClr>
              </a:gs>
            </a:gsLst>
            <a:lin ang="5400000" scaled="1"/>
          </a:gradFill>
          <a:ln w="317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zh-CN" altLang="en-US" dirty="0">
                <a:ln w="11430"/>
                <a:gradFill>
                  <a:gsLst>
                    <a:gs pos="0">
                      <a:srgbClr val="9999CC">
                        <a:tint val="70000"/>
                        <a:satMod val="245000"/>
                      </a:srgbClr>
                    </a:gs>
                    <a:gs pos="75000">
                      <a:srgbClr val="9999CC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99CC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上一页</a:t>
            </a:r>
          </a:p>
        </p:txBody>
      </p:sp>
    </p:spTree>
    <p:extLst>
      <p:ext uri="{BB962C8B-B14F-4D97-AF65-F5344CB8AC3E}">
        <p14:creationId xmlns:p14="http://schemas.microsoft.com/office/powerpoint/2010/main" val="1781583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华文新魏" pitchFamily="2" charset="-122"/>
          <a:ea typeface="华文新魏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&#22235;&#24029;&#30465;DMS&#35268;&#27169;&#21270;&#25512;&#36827;&#26041;&#26696;&#30740;&#31350;&#25253;&#21578;&#65288;20130826&#65289;.word" TargetMode="Externa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24"/>
          <p:cNvSpPr>
            <a:spLocks noChangeArrowheads="1"/>
          </p:cNvSpPr>
          <p:nvPr/>
        </p:nvSpPr>
        <p:spPr bwMode="auto">
          <a:xfrm>
            <a:off x="768163" y="2133623"/>
            <a:ext cx="11620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sz="2000" b="1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绩效概述</a:t>
            </a:r>
          </a:p>
        </p:txBody>
      </p:sp>
      <p:sp>
        <p:nvSpPr>
          <p:cNvPr id="19" name="矩形 24"/>
          <p:cNvSpPr>
            <a:spLocks noChangeArrowheads="1"/>
          </p:cNvSpPr>
          <p:nvPr/>
        </p:nvSpPr>
        <p:spPr bwMode="auto">
          <a:xfrm>
            <a:off x="1488701" y="3552833"/>
            <a:ext cx="11603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sz="2000" b="1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绩效管理</a:t>
            </a:r>
          </a:p>
        </p:txBody>
      </p:sp>
      <p:sp>
        <p:nvSpPr>
          <p:cNvPr id="20" name="矩形 24"/>
          <p:cNvSpPr>
            <a:spLocks noChangeArrowheads="1"/>
          </p:cNvSpPr>
          <p:nvPr/>
        </p:nvSpPr>
        <p:spPr bwMode="auto">
          <a:xfrm>
            <a:off x="625314" y="4797448"/>
            <a:ext cx="251870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sz="2000" b="1" dirty="0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绩效管理实施过程</a:t>
            </a:r>
          </a:p>
        </p:txBody>
      </p:sp>
      <p:sp>
        <p:nvSpPr>
          <p:cNvPr id="21" name="矩形 20"/>
          <p:cNvSpPr/>
          <p:nvPr/>
        </p:nvSpPr>
        <p:spPr>
          <a:xfrm>
            <a:off x="768150" y="1178850"/>
            <a:ext cx="10472736" cy="3201988"/>
          </a:xfrm>
          <a:prstGeom prst="rect">
            <a:avLst/>
          </a:prstGeom>
          <a:solidFill>
            <a:srgbClr val="014C8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100669" y="1538896"/>
            <a:ext cx="3468722" cy="2720579"/>
          </a:xfrm>
          <a:prstGeom prst="rect">
            <a:avLst/>
          </a:prstGeom>
          <a:gradFill>
            <a:gsLst>
              <a:gs pos="45000">
                <a:srgbClr val="025DA9">
                  <a:lumMod val="98000"/>
                  <a:lumOff val="2000"/>
                </a:srgbClr>
              </a:gs>
              <a:gs pos="0">
                <a:srgbClr val="026DCE"/>
              </a:gs>
              <a:gs pos="95000">
                <a:srgbClr val="014C83"/>
              </a:gs>
            </a:gsLst>
            <a:path path="circl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0667" y="3705581"/>
            <a:ext cx="8820588" cy="398464"/>
          </a:xfrm>
          <a:prstGeom prst="rect">
            <a:avLst/>
          </a:prstGeom>
          <a:solidFill>
            <a:srgbClr val="012E57">
              <a:lumMod val="25000"/>
              <a:lumOff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4367808" y="1909293"/>
            <a:ext cx="5760640" cy="90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Arial" charset="0"/>
              </a:rPr>
              <a:t>项目六   控制与考核</a:t>
            </a:r>
          </a:p>
        </p:txBody>
      </p:sp>
      <p:sp>
        <p:nvSpPr>
          <p:cNvPr id="25" name="TextBox 12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7941137" y="4951435"/>
            <a:ext cx="28351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Times New Roman" pitchFamily="18" charset="0"/>
              </a:rPr>
              <a:t>主讲教师：孙述威</a:t>
            </a:r>
            <a:endParaRPr kumimoji="0" lang="zh-CN" alt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24"/>
          <p:cNvSpPr>
            <a:spLocks noChangeArrowheads="1"/>
          </p:cNvSpPr>
          <p:nvPr/>
        </p:nvSpPr>
        <p:spPr bwMode="auto">
          <a:xfrm>
            <a:off x="768163" y="2133623"/>
            <a:ext cx="11620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sz="2000" b="1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绩效概述</a:t>
            </a:r>
          </a:p>
        </p:txBody>
      </p:sp>
      <p:sp>
        <p:nvSpPr>
          <p:cNvPr id="19" name="矩形 24"/>
          <p:cNvSpPr>
            <a:spLocks noChangeArrowheads="1"/>
          </p:cNvSpPr>
          <p:nvPr/>
        </p:nvSpPr>
        <p:spPr bwMode="auto">
          <a:xfrm>
            <a:off x="1488701" y="3552833"/>
            <a:ext cx="11603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sz="2000" b="1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绩效管理</a:t>
            </a:r>
          </a:p>
        </p:txBody>
      </p:sp>
      <p:sp>
        <p:nvSpPr>
          <p:cNvPr id="20" name="矩形 24"/>
          <p:cNvSpPr>
            <a:spLocks noChangeArrowheads="1"/>
          </p:cNvSpPr>
          <p:nvPr/>
        </p:nvSpPr>
        <p:spPr bwMode="auto">
          <a:xfrm>
            <a:off x="625314" y="4797448"/>
            <a:ext cx="251870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sz="2000" b="1" dirty="0">
                <a:solidFill>
                  <a:schemeClr val="bg1"/>
                </a:solidFill>
                <a:ea typeface="微软雅黑" pitchFamily="34" charset="-122"/>
                <a:sym typeface="Arial Unicode MS" pitchFamily="34" charset="-122"/>
              </a:rPr>
              <a:t>绩效管理实施过程</a:t>
            </a:r>
          </a:p>
        </p:txBody>
      </p:sp>
      <p:sp>
        <p:nvSpPr>
          <p:cNvPr id="21" name="矩形 20"/>
          <p:cNvSpPr/>
          <p:nvPr/>
        </p:nvSpPr>
        <p:spPr>
          <a:xfrm>
            <a:off x="768150" y="1178850"/>
            <a:ext cx="10472736" cy="3201988"/>
          </a:xfrm>
          <a:prstGeom prst="rect">
            <a:avLst/>
          </a:prstGeom>
          <a:solidFill>
            <a:srgbClr val="014C8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100669" y="1538896"/>
            <a:ext cx="3468722" cy="2720579"/>
          </a:xfrm>
          <a:prstGeom prst="rect">
            <a:avLst/>
          </a:prstGeom>
          <a:gradFill>
            <a:gsLst>
              <a:gs pos="45000">
                <a:srgbClr val="025DA9">
                  <a:lumMod val="98000"/>
                  <a:lumOff val="2000"/>
                </a:srgbClr>
              </a:gs>
              <a:gs pos="0">
                <a:srgbClr val="026DCE"/>
              </a:gs>
              <a:gs pos="95000">
                <a:srgbClr val="014C83"/>
              </a:gs>
            </a:gsLst>
            <a:path path="circl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0667" y="3705581"/>
            <a:ext cx="8820588" cy="398464"/>
          </a:xfrm>
          <a:prstGeom prst="rect">
            <a:avLst/>
          </a:prstGeom>
          <a:solidFill>
            <a:srgbClr val="012E57">
              <a:lumMod val="25000"/>
              <a:lumOff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Medium"/>
              <a:ea typeface="微软雅黑"/>
              <a:cs typeface="+mn-cs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4367808" y="1909293"/>
            <a:ext cx="5760640" cy="90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Arial" charset="0"/>
              </a:rPr>
              <a:t>任务</a:t>
            </a:r>
            <a:r>
              <a:rPr kumimoji="0" lang="en-US" altLang="zh-CN" sz="40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Arial" charset="0"/>
              </a:rPr>
              <a:t>2</a:t>
            </a:r>
            <a:r>
              <a:rPr kumimoji="0" lang="zh-CN" altLang="en-US" sz="4000" b="1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Arial" charset="0"/>
              </a:rPr>
              <a:t>   组织绩效考核</a:t>
            </a:r>
          </a:p>
        </p:txBody>
      </p:sp>
    </p:spTree>
    <p:extLst>
      <p:ext uri="{BB962C8B-B14F-4D97-AF65-F5344CB8AC3E}">
        <p14:creationId xmlns:p14="http://schemas.microsoft.com/office/powerpoint/2010/main" val="191519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出自【趣你的PPT】(微信:qunideppt)：最优质的PPT资源库"/>
          <p:cNvSpPr/>
          <p:nvPr/>
        </p:nvSpPr>
        <p:spPr>
          <a:xfrm>
            <a:off x="3895" y="5032480"/>
            <a:ext cx="12187274" cy="3872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" dirty="0">
              <a:latin typeface="微软雅黑" panose="020B0503020204020204" pitchFamily="34" charset="-122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>
          <a:xfrm>
            <a:off x="2622328" y="1557681"/>
            <a:ext cx="1418817" cy="1473387"/>
          </a:xfrm>
          <a:prstGeom prst="roundRect">
            <a:avLst>
              <a:gd name="adj" fmla="val 1185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" dirty="0">
              <a:latin typeface="微软雅黑" panose="020B0503020204020204" pitchFamily="34" charset="-122"/>
            </a:endParaRPr>
          </a:p>
        </p:txBody>
      </p:sp>
      <p:sp>
        <p:nvSpPr>
          <p:cNvPr id="56" name="出自【趣你的PPT】(微信:qunideppt)：最优质的PPT资源库"/>
          <p:cNvSpPr/>
          <p:nvPr/>
        </p:nvSpPr>
        <p:spPr>
          <a:xfrm>
            <a:off x="7302303" y="1557045"/>
            <a:ext cx="1418817" cy="1473387"/>
          </a:xfrm>
          <a:prstGeom prst="roundRect">
            <a:avLst>
              <a:gd name="adj" fmla="val 1185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" dirty="0">
              <a:latin typeface="微软雅黑" panose="020B0503020204020204" pitchFamily="34" charset="-122"/>
            </a:endParaRPr>
          </a:p>
        </p:txBody>
      </p:sp>
      <p:sp>
        <p:nvSpPr>
          <p:cNvPr id="77" name="出自【趣你的PPT】(微信:qunideppt)：最优质的PPT资源库"/>
          <p:cNvSpPr txBox="1"/>
          <p:nvPr/>
        </p:nvSpPr>
        <p:spPr>
          <a:xfrm>
            <a:off x="2549820" y="3384923"/>
            <a:ext cx="1563499" cy="8297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应用平衡计分卡</a:t>
            </a:r>
          </a:p>
        </p:txBody>
      </p:sp>
      <p:sp>
        <p:nvSpPr>
          <p:cNvPr id="81" name="出自【趣你的PPT】(微信:qunideppt)：最优质的PPT资源库"/>
          <p:cNvSpPr txBox="1"/>
          <p:nvPr/>
        </p:nvSpPr>
        <p:spPr>
          <a:xfrm>
            <a:off x="7101766" y="3385037"/>
            <a:ext cx="1819489" cy="8297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计算关键绩效指标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968238" y="1956617"/>
            <a:ext cx="726272" cy="6767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3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648375" y="1955982"/>
            <a:ext cx="726272" cy="6767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3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C1D52467-93BD-422B-9BCB-D07574140BFE}"/>
              </a:ext>
            </a:extLst>
          </p:cNvPr>
          <p:cNvGrpSpPr/>
          <p:nvPr/>
        </p:nvGrpSpPr>
        <p:grpSpPr>
          <a:xfrm>
            <a:off x="119336" y="126074"/>
            <a:ext cx="4248472" cy="613803"/>
            <a:chOff x="1271464" y="2420888"/>
            <a:chExt cx="4392488" cy="613803"/>
          </a:xfrm>
        </p:grpSpPr>
        <p:sp>
          <p:nvSpPr>
            <p:cNvPr id="54" name="矩形 2">
              <a:extLst>
                <a:ext uri="{FF2B5EF4-FFF2-40B4-BE49-F238E27FC236}">
                  <a16:creationId xmlns:a16="http://schemas.microsoft.com/office/drawing/2014/main" id="{F170F09B-3B71-435D-BE1D-21C1F99E4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55" name="TextBox 10">
              <a:extLst>
                <a:ext uri="{FF2B5EF4-FFF2-40B4-BE49-F238E27FC236}">
                  <a16:creationId xmlns:a16="http://schemas.microsoft.com/office/drawing/2014/main" id="{FD040AE8-361E-4AB8-96CA-6FAAD63A1A60}"/>
                </a:ext>
              </a:extLst>
            </p:cNvPr>
            <p:cNvSpPr txBox="1"/>
            <p:nvPr/>
          </p:nvSpPr>
          <p:spPr>
            <a:xfrm>
              <a:off x="1426882" y="2449916"/>
              <a:ext cx="410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任务</a:t>
              </a:r>
              <a:r>
                <a:rPr lang="en-US" altLang="zh-CN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2</a:t>
              </a:r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 组织绩效考核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417AB931-5236-4AA0-A5E5-D0A244294F46}"/>
              </a:ext>
            </a:extLst>
          </p:cNvPr>
          <p:cNvGrpSpPr>
            <a:grpSpLocks/>
          </p:cNvGrpSpPr>
          <p:nvPr/>
        </p:nvGrpSpPr>
        <p:grpSpPr bwMode="auto">
          <a:xfrm>
            <a:off x="47328" y="807107"/>
            <a:ext cx="4032448" cy="822325"/>
            <a:chOff x="11113" y="950913"/>
            <a:chExt cx="5445943" cy="822325"/>
          </a:xfrm>
        </p:grpSpPr>
        <p:pic>
          <p:nvPicPr>
            <p:cNvPr id="13" name="TextBox 17">
              <a:extLst>
                <a:ext uri="{FF2B5EF4-FFF2-40B4-BE49-F238E27FC236}">
                  <a16:creationId xmlns:a16="http://schemas.microsoft.com/office/drawing/2014/main" id="{4A6568F3-0860-4AC1-9C3B-0D74426D145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4">
              <a:extLst>
                <a:ext uri="{FF2B5EF4-FFF2-40B4-BE49-F238E27FC236}">
                  <a16:creationId xmlns:a16="http://schemas.microsoft.com/office/drawing/2014/main" id="{2AD50B02-3B5C-4EBF-92F7-F1BF680FB4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206" y="1108566"/>
              <a:ext cx="5000825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一、构建关键指标体系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C203DFE7-5D5E-44C1-AA99-B23962FAC704}"/>
              </a:ext>
            </a:extLst>
          </p:cNvPr>
          <p:cNvGrpSpPr/>
          <p:nvPr/>
        </p:nvGrpSpPr>
        <p:grpSpPr>
          <a:xfrm>
            <a:off x="119336" y="126074"/>
            <a:ext cx="5256584" cy="1106246"/>
            <a:chOff x="1271464" y="2420888"/>
            <a:chExt cx="4392488" cy="1106246"/>
          </a:xfrm>
        </p:grpSpPr>
        <p:sp>
          <p:nvSpPr>
            <p:cNvPr id="16" name="矩形 2">
              <a:extLst>
                <a:ext uri="{FF2B5EF4-FFF2-40B4-BE49-F238E27FC236}">
                  <a16:creationId xmlns:a16="http://schemas.microsoft.com/office/drawing/2014/main" id="{E9D04669-7291-40E3-8D29-758256A7E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7" name="TextBox 10">
              <a:extLst>
                <a:ext uri="{FF2B5EF4-FFF2-40B4-BE49-F238E27FC236}">
                  <a16:creationId xmlns:a16="http://schemas.microsoft.com/office/drawing/2014/main" id="{9B5D1EAD-B0C7-4AAB-A54A-99AD9D944750}"/>
                </a:ext>
              </a:extLst>
            </p:cNvPr>
            <p:cNvSpPr txBox="1"/>
            <p:nvPr/>
          </p:nvSpPr>
          <p:spPr>
            <a:xfrm>
              <a:off x="1426882" y="2449916"/>
              <a:ext cx="42370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步骤二  计算关键绩效指标</a:t>
              </a:r>
            </a:p>
          </p:txBody>
        </p:sp>
      </p:grpSp>
      <p:grpSp>
        <p:nvGrpSpPr>
          <p:cNvPr id="18" name="Group 2">
            <a:extLst>
              <a:ext uri="{FF2B5EF4-FFF2-40B4-BE49-F238E27FC236}">
                <a16:creationId xmlns:a16="http://schemas.microsoft.com/office/drawing/2014/main" id="{17DBBBA8-F0BF-47E9-9E03-AD1D844A2E7A}"/>
              </a:ext>
            </a:extLst>
          </p:cNvPr>
          <p:cNvGrpSpPr/>
          <p:nvPr/>
        </p:nvGrpSpPr>
        <p:grpSpPr bwMode="auto">
          <a:xfrm>
            <a:off x="7742238" y="1516063"/>
            <a:ext cx="1187450" cy="876300"/>
            <a:chOff x="803" y="1519"/>
            <a:chExt cx="937" cy="692"/>
          </a:xfrm>
        </p:grpSpPr>
        <p:sp>
          <p:nvSpPr>
            <p:cNvPr id="19" name="AutoShape 3">
              <a:extLst>
                <a:ext uri="{FF2B5EF4-FFF2-40B4-BE49-F238E27FC236}">
                  <a16:creationId xmlns:a16="http://schemas.microsoft.com/office/drawing/2014/main" id="{E9CBD26B-2750-4489-9498-046D6EA06A7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3" y="1519"/>
              <a:ext cx="937" cy="692"/>
            </a:xfrm>
            <a:custGeom>
              <a:avLst/>
              <a:gdLst>
                <a:gd name="G0" fmla="+- 634 0 0"/>
                <a:gd name="G1" fmla="+- 0 0 0"/>
                <a:gd name="G2" fmla="+- 0 0 0"/>
                <a:gd name="T0" fmla="*/ 0 256 1"/>
                <a:gd name="T1" fmla="*/ 180 256 1"/>
                <a:gd name="G3" fmla="+- 0 T0 T1"/>
                <a:gd name="T2" fmla="*/ 0 256 1"/>
                <a:gd name="T3" fmla="*/ 90 256 1"/>
                <a:gd name="G4" fmla="+- 0 T2 T3"/>
                <a:gd name="G5" fmla="*/ G4 2 1"/>
                <a:gd name="T4" fmla="*/ 90 256 1"/>
                <a:gd name="T5" fmla="*/ 0 256 1"/>
                <a:gd name="G6" fmla="+- 0 T4 T5"/>
                <a:gd name="G7" fmla="*/ G6 2 1"/>
                <a:gd name="G8" fmla="abs 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4"/>
                <a:gd name="G18" fmla="*/ 634 1 2"/>
                <a:gd name="G19" fmla="+- G18 5400 0"/>
                <a:gd name="G20" fmla="cos G19 0"/>
                <a:gd name="G21" fmla="sin G19 0"/>
                <a:gd name="G22" fmla="+- G20 10800 0"/>
                <a:gd name="G23" fmla="+- G21 10800 0"/>
                <a:gd name="G24" fmla="+- 10800 0 G20"/>
                <a:gd name="G25" fmla="+- 634 10800 0"/>
                <a:gd name="G26" fmla="?: G9 G17 G25"/>
                <a:gd name="G27" fmla="?: G9 0 21600"/>
                <a:gd name="G28" fmla="cos 10800 0"/>
                <a:gd name="G29" fmla="sin 10800 0"/>
                <a:gd name="G30" fmla="sin 634 0"/>
                <a:gd name="G31" fmla="+- G28 10800 0"/>
                <a:gd name="G32" fmla="+- G29 10800 0"/>
                <a:gd name="G33" fmla="+- G30 10800 0"/>
                <a:gd name="G34" fmla="?: G4 0 G31"/>
                <a:gd name="G35" fmla="?: 0 G34 0"/>
                <a:gd name="G36" fmla="?: G6 G35 G31"/>
                <a:gd name="G37" fmla="+- 21600 0 G36"/>
                <a:gd name="G38" fmla="?: G4 0 G33"/>
                <a:gd name="G39" fmla="?: 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21600 h 21600"/>
                <a:gd name="T14" fmla="*/ 16517 w 21600"/>
                <a:gd name="T15" fmla="*/ 10800 h 21600"/>
                <a:gd name="T16" fmla="*/ 10800 w 21600"/>
                <a:gd name="T17" fmla="*/ 11434 h 21600"/>
                <a:gd name="T18" fmla="*/ 508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1434" y="10800"/>
                  </a:moveTo>
                  <a:cubicBezTo>
                    <a:pt x="11434" y="11150"/>
                    <a:pt x="11150" y="11434"/>
                    <a:pt x="10800" y="11434"/>
                  </a:cubicBezTo>
                  <a:cubicBezTo>
                    <a:pt x="10449" y="11434"/>
                    <a:pt x="10166" y="11150"/>
                    <a:pt x="10166" y="10800"/>
                  </a:cubicBezTo>
                  <a:lnTo>
                    <a:pt x="0" y="10800"/>
                  </a:ln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47451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" name="Oval 4">
              <a:extLst>
                <a:ext uri="{FF2B5EF4-FFF2-40B4-BE49-F238E27FC236}">
                  <a16:creationId xmlns:a16="http://schemas.microsoft.com/office/drawing/2014/main" id="{CB89F089-07EA-4662-87E0-D794F852B0D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3" y="1799"/>
              <a:ext cx="937" cy="144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1" name="Text Box 5">
            <a:extLst>
              <a:ext uri="{FF2B5EF4-FFF2-40B4-BE49-F238E27FC236}">
                <a16:creationId xmlns:a16="http://schemas.microsoft.com/office/drawing/2014/main" id="{49696AE4-7C40-4A13-AAE1-DA24E67ECAD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950201" y="2054225"/>
            <a:ext cx="7350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400" b="1" dirty="0">
                <a:solidFill>
                  <a:srgbClr val="FFFFFF"/>
                </a:solidFill>
              </a:rPr>
              <a:t>3</a:t>
            </a:r>
          </a:p>
        </p:txBody>
      </p:sp>
      <p:pic>
        <p:nvPicPr>
          <p:cNvPr id="22" name="Picture 6" descr="shadow_1_m">
            <a:extLst>
              <a:ext uri="{FF2B5EF4-FFF2-40B4-BE49-F238E27FC236}">
                <a16:creationId xmlns:a16="http://schemas.microsoft.com/office/drawing/2014/main" id="{1C44A497-AD6B-4AAC-8364-02A0DE0F3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8002589" y="2400300"/>
            <a:ext cx="668337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Oval 7">
            <a:extLst>
              <a:ext uri="{FF2B5EF4-FFF2-40B4-BE49-F238E27FC236}">
                <a16:creationId xmlns:a16="http://schemas.microsoft.com/office/drawing/2014/main" id="{BD3828A2-AA3C-4C6E-BA7A-09D4782E86EF}"/>
              </a:ext>
            </a:extLst>
          </p:cNvPr>
          <p:cNvSpPr>
            <a:spLocks noChangeArrowheads="1"/>
          </p:cNvSpPr>
          <p:nvPr/>
        </p:nvSpPr>
        <p:spPr bwMode="gray">
          <a:xfrm rot="3125284" flipH="1">
            <a:off x="7831138" y="2160588"/>
            <a:ext cx="96838" cy="42863"/>
          </a:xfrm>
          <a:prstGeom prst="ellipse">
            <a:avLst/>
          </a:prstGeom>
          <a:gradFill rotWithShape="1">
            <a:gsLst>
              <a:gs pos="0">
                <a:srgbClr val="161F26"/>
              </a:gs>
              <a:gs pos="50000">
                <a:srgbClr val="6E99C0"/>
              </a:gs>
              <a:gs pos="100000">
                <a:srgbClr val="161F2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A25FC179-6A70-4260-B60C-3AA12B695586}"/>
              </a:ext>
            </a:extLst>
          </p:cNvPr>
          <p:cNvSpPr/>
          <p:nvPr/>
        </p:nvSpPr>
        <p:spPr bwMode="gray">
          <a:xfrm rot="-6881602">
            <a:off x="7118351" y="1708151"/>
            <a:ext cx="98425" cy="1577975"/>
          </a:xfrm>
          <a:custGeom>
            <a:avLst/>
            <a:gdLst>
              <a:gd name="T0" fmla="*/ 0 w 291"/>
              <a:gd name="T1" fmla="*/ 0 h 1199"/>
              <a:gd name="T2" fmla="*/ 2147483647 w 291"/>
              <a:gd name="T3" fmla="*/ 0 h 1199"/>
              <a:gd name="T4" fmla="*/ 2147483647 w 291"/>
              <a:gd name="T5" fmla="*/ 2147483647 h 1199"/>
              <a:gd name="T6" fmla="*/ 2147483647 w 291"/>
              <a:gd name="T7" fmla="*/ 2147483647 h 1199"/>
              <a:gd name="T8" fmla="*/ 0 w 291"/>
              <a:gd name="T9" fmla="*/ 0 h 1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1"/>
              <a:gd name="T16" fmla="*/ 0 h 1199"/>
              <a:gd name="T17" fmla="*/ 291 w 291"/>
              <a:gd name="T18" fmla="*/ 1199 h 11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1" h="1199">
                <a:moveTo>
                  <a:pt x="0" y="0"/>
                </a:moveTo>
                <a:lnTo>
                  <a:pt x="291" y="0"/>
                </a:lnTo>
                <a:lnTo>
                  <a:pt x="180" y="1199"/>
                </a:lnTo>
                <a:lnTo>
                  <a:pt x="81" y="119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506F8B"/>
              </a:gs>
              <a:gs pos="50000">
                <a:srgbClr val="6E99C0"/>
              </a:gs>
              <a:gs pos="100000">
                <a:srgbClr val="506F8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5" name="Group 10">
            <a:extLst>
              <a:ext uri="{FF2B5EF4-FFF2-40B4-BE49-F238E27FC236}">
                <a16:creationId xmlns:a16="http://schemas.microsoft.com/office/drawing/2014/main" id="{DDA83FC9-9448-4F15-A652-1ECCEB43CA14}"/>
              </a:ext>
            </a:extLst>
          </p:cNvPr>
          <p:cNvGrpSpPr/>
          <p:nvPr/>
        </p:nvGrpSpPr>
        <p:grpSpPr bwMode="auto">
          <a:xfrm>
            <a:off x="4770438" y="1936751"/>
            <a:ext cx="1816100" cy="1452563"/>
            <a:chOff x="803" y="1519"/>
            <a:chExt cx="937" cy="692"/>
          </a:xfrm>
        </p:grpSpPr>
        <p:sp>
          <p:nvSpPr>
            <p:cNvPr id="26" name="AutoShape 11">
              <a:extLst>
                <a:ext uri="{FF2B5EF4-FFF2-40B4-BE49-F238E27FC236}">
                  <a16:creationId xmlns:a16="http://schemas.microsoft.com/office/drawing/2014/main" id="{72CEB869-A7FD-4C34-8A85-3052052A7CA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3" y="1519"/>
              <a:ext cx="937" cy="692"/>
            </a:xfrm>
            <a:custGeom>
              <a:avLst/>
              <a:gdLst>
                <a:gd name="G0" fmla="+- 634 0 0"/>
                <a:gd name="G1" fmla="+- 0 0 0"/>
                <a:gd name="G2" fmla="+- 0 0 0"/>
                <a:gd name="T0" fmla="*/ 0 256 1"/>
                <a:gd name="T1" fmla="*/ 180 256 1"/>
                <a:gd name="G3" fmla="+- 0 T0 T1"/>
                <a:gd name="T2" fmla="*/ 0 256 1"/>
                <a:gd name="T3" fmla="*/ 90 256 1"/>
                <a:gd name="G4" fmla="+- 0 T2 T3"/>
                <a:gd name="G5" fmla="*/ G4 2 1"/>
                <a:gd name="T4" fmla="*/ 90 256 1"/>
                <a:gd name="T5" fmla="*/ 0 256 1"/>
                <a:gd name="G6" fmla="+- 0 T4 T5"/>
                <a:gd name="G7" fmla="*/ G6 2 1"/>
                <a:gd name="G8" fmla="abs 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4"/>
                <a:gd name="G18" fmla="*/ 634 1 2"/>
                <a:gd name="G19" fmla="+- G18 5400 0"/>
                <a:gd name="G20" fmla="cos G19 0"/>
                <a:gd name="G21" fmla="sin G19 0"/>
                <a:gd name="G22" fmla="+- G20 10800 0"/>
                <a:gd name="G23" fmla="+- G21 10800 0"/>
                <a:gd name="G24" fmla="+- 10800 0 G20"/>
                <a:gd name="G25" fmla="+- 634 10800 0"/>
                <a:gd name="G26" fmla="?: G9 G17 G25"/>
                <a:gd name="G27" fmla="?: G9 0 21600"/>
                <a:gd name="G28" fmla="cos 10800 0"/>
                <a:gd name="G29" fmla="sin 10800 0"/>
                <a:gd name="G30" fmla="sin 634 0"/>
                <a:gd name="G31" fmla="+- G28 10800 0"/>
                <a:gd name="G32" fmla="+- G29 10800 0"/>
                <a:gd name="G33" fmla="+- G30 10800 0"/>
                <a:gd name="G34" fmla="?: G4 0 G31"/>
                <a:gd name="G35" fmla="?: 0 G34 0"/>
                <a:gd name="G36" fmla="?: G6 G35 G31"/>
                <a:gd name="G37" fmla="+- 21600 0 G36"/>
                <a:gd name="G38" fmla="?: G4 0 G33"/>
                <a:gd name="G39" fmla="?: 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21600 h 21600"/>
                <a:gd name="T14" fmla="*/ 16517 w 21600"/>
                <a:gd name="T15" fmla="*/ 10800 h 21600"/>
                <a:gd name="T16" fmla="*/ 10800 w 21600"/>
                <a:gd name="T17" fmla="*/ 11434 h 21600"/>
                <a:gd name="T18" fmla="*/ 508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1434" y="10800"/>
                  </a:moveTo>
                  <a:cubicBezTo>
                    <a:pt x="11434" y="11150"/>
                    <a:pt x="11150" y="11434"/>
                    <a:pt x="10800" y="11434"/>
                  </a:cubicBezTo>
                  <a:cubicBezTo>
                    <a:pt x="10449" y="11434"/>
                    <a:pt x="10166" y="11150"/>
                    <a:pt x="10166" y="10800"/>
                  </a:cubicBezTo>
                  <a:lnTo>
                    <a:pt x="0" y="10800"/>
                  </a:ln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47451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" name="Oval 12">
              <a:extLst>
                <a:ext uri="{FF2B5EF4-FFF2-40B4-BE49-F238E27FC236}">
                  <a16:creationId xmlns:a16="http://schemas.microsoft.com/office/drawing/2014/main" id="{280CC2D6-3460-4BB9-9061-1A13028EA98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3" y="1798"/>
              <a:ext cx="937" cy="14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8" name="Text Box 13">
            <a:extLst>
              <a:ext uri="{FF2B5EF4-FFF2-40B4-BE49-F238E27FC236}">
                <a16:creationId xmlns:a16="http://schemas.microsoft.com/office/drawing/2014/main" id="{8EB14B0D-8852-4296-A53A-F938BBA817E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114925" y="2900364"/>
            <a:ext cx="11239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FFFFFF"/>
                </a:solidFill>
              </a:rPr>
              <a:t>2</a:t>
            </a:r>
          </a:p>
        </p:txBody>
      </p:sp>
      <p:pic>
        <p:nvPicPr>
          <p:cNvPr id="29" name="Picture 14" descr="shadow_1_m">
            <a:extLst>
              <a:ext uri="{FF2B5EF4-FFF2-40B4-BE49-F238E27FC236}">
                <a16:creationId xmlns:a16="http://schemas.microsoft.com/office/drawing/2014/main" id="{1CD1C651-C11C-43A3-BB01-58CDDE67B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lum brigh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173664" y="3441701"/>
            <a:ext cx="10128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Oval 15">
            <a:extLst>
              <a:ext uri="{FF2B5EF4-FFF2-40B4-BE49-F238E27FC236}">
                <a16:creationId xmlns:a16="http://schemas.microsoft.com/office/drawing/2014/main" id="{130449D3-FAAE-48B8-812B-724F94A7C3D0}"/>
              </a:ext>
            </a:extLst>
          </p:cNvPr>
          <p:cNvSpPr>
            <a:spLocks noChangeArrowheads="1"/>
          </p:cNvSpPr>
          <p:nvPr/>
        </p:nvSpPr>
        <p:spPr bwMode="gray">
          <a:xfrm rot="3125284">
            <a:off x="4955382" y="3086894"/>
            <a:ext cx="177800" cy="42863"/>
          </a:xfrm>
          <a:prstGeom prst="ellipse">
            <a:avLst/>
          </a:prstGeom>
          <a:gradFill rotWithShape="1">
            <a:gsLst>
              <a:gs pos="0">
                <a:srgbClr val="161F26"/>
              </a:gs>
              <a:gs pos="50000">
                <a:srgbClr val="6E99C0"/>
              </a:gs>
              <a:gs pos="100000">
                <a:srgbClr val="161F2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1" name="Freeform 16">
            <a:extLst>
              <a:ext uri="{FF2B5EF4-FFF2-40B4-BE49-F238E27FC236}">
                <a16:creationId xmlns:a16="http://schemas.microsoft.com/office/drawing/2014/main" id="{2E77A362-C38E-4793-8D30-2D75C50957E9}"/>
              </a:ext>
            </a:extLst>
          </p:cNvPr>
          <p:cNvSpPr/>
          <p:nvPr/>
        </p:nvSpPr>
        <p:spPr bwMode="gray">
          <a:xfrm rot="-8595127">
            <a:off x="4164014" y="2841626"/>
            <a:ext cx="327025" cy="2379663"/>
          </a:xfrm>
          <a:custGeom>
            <a:avLst/>
            <a:gdLst>
              <a:gd name="T0" fmla="*/ 0 w 291"/>
              <a:gd name="T1" fmla="*/ 0 h 1199"/>
              <a:gd name="T2" fmla="*/ 2147483647 w 291"/>
              <a:gd name="T3" fmla="*/ 0 h 1199"/>
              <a:gd name="T4" fmla="*/ 2147483647 w 291"/>
              <a:gd name="T5" fmla="*/ 2147483647 h 1199"/>
              <a:gd name="T6" fmla="*/ 2147483647 w 291"/>
              <a:gd name="T7" fmla="*/ 2147483647 h 1199"/>
              <a:gd name="T8" fmla="*/ 0 w 291"/>
              <a:gd name="T9" fmla="*/ 0 h 1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1"/>
              <a:gd name="T16" fmla="*/ 0 h 1199"/>
              <a:gd name="T17" fmla="*/ 291 w 291"/>
              <a:gd name="T18" fmla="*/ 1199 h 11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1" h="1199">
                <a:moveTo>
                  <a:pt x="0" y="0"/>
                </a:moveTo>
                <a:lnTo>
                  <a:pt x="291" y="0"/>
                </a:lnTo>
                <a:lnTo>
                  <a:pt x="180" y="1199"/>
                </a:lnTo>
                <a:lnTo>
                  <a:pt x="81" y="119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506F8B"/>
              </a:gs>
              <a:gs pos="50000">
                <a:srgbClr val="6E99C0"/>
              </a:gs>
              <a:gs pos="100000">
                <a:srgbClr val="506F8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2" name="Group 17">
            <a:extLst>
              <a:ext uri="{FF2B5EF4-FFF2-40B4-BE49-F238E27FC236}">
                <a16:creationId xmlns:a16="http://schemas.microsoft.com/office/drawing/2014/main" id="{FAD77499-6FEA-4DD5-B839-E6CA5A90F49C}"/>
              </a:ext>
            </a:extLst>
          </p:cNvPr>
          <p:cNvGrpSpPr/>
          <p:nvPr/>
        </p:nvGrpSpPr>
        <p:grpSpPr bwMode="auto">
          <a:xfrm>
            <a:off x="2300288" y="3965576"/>
            <a:ext cx="2628900" cy="2092325"/>
            <a:chOff x="803" y="1519"/>
            <a:chExt cx="937" cy="692"/>
          </a:xfrm>
        </p:grpSpPr>
        <p:sp>
          <p:nvSpPr>
            <p:cNvPr id="33" name="AutoShape 18">
              <a:extLst>
                <a:ext uri="{FF2B5EF4-FFF2-40B4-BE49-F238E27FC236}">
                  <a16:creationId xmlns:a16="http://schemas.microsoft.com/office/drawing/2014/main" id="{12B0DA09-B368-45A9-9CD8-DBC764C88DB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3" y="1519"/>
              <a:ext cx="937" cy="692"/>
            </a:xfrm>
            <a:custGeom>
              <a:avLst/>
              <a:gdLst>
                <a:gd name="G0" fmla="+- 634 0 0"/>
                <a:gd name="G1" fmla="+- 0 0 0"/>
                <a:gd name="G2" fmla="+- 0 0 0"/>
                <a:gd name="T0" fmla="*/ 0 256 1"/>
                <a:gd name="T1" fmla="*/ 180 256 1"/>
                <a:gd name="G3" fmla="+- 0 T0 T1"/>
                <a:gd name="T2" fmla="*/ 0 256 1"/>
                <a:gd name="T3" fmla="*/ 90 256 1"/>
                <a:gd name="G4" fmla="+- 0 T2 T3"/>
                <a:gd name="G5" fmla="*/ G4 2 1"/>
                <a:gd name="T4" fmla="*/ 90 256 1"/>
                <a:gd name="T5" fmla="*/ 0 256 1"/>
                <a:gd name="G6" fmla="+- 0 T4 T5"/>
                <a:gd name="G7" fmla="*/ G6 2 1"/>
                <a:gd name="G8" fmla="abs 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4"/>
                <a:gd name="G18" fmla="*/ 634 1 2"/>
                <a:gd name="G19" fmla="+- G18 5400 0"/>
                <a:gd name="G20" fmla="cos G19 0"/>
                <a:gd name="G21" fmla="sin G19 0"/>
                <a:gd name="G22" fmla="+- G20 10800 0"/>
                <a:gd name="G23" fmla="+- G21 10800 0"/>
                <a:gd name="G24" fmla="+- 10800 0 G20"/>
                <a:gd name="G25" fmla="+- 634 10800 0"/>
                <a:gd name="G26" fmla="?: G9 G17 G25"/>
                <a:gd name="G27" fmla="?: G9 0 21600"/>
                <a:gd name="G28" fmla="cos 10800 0"/>
                <a:gd name="G29" fmla="sin 10800 0"/>
                <a:gd name="G30" fmla="sin 634 0"/>
                <a:gd name="G31" fmla="+- G28 10800 0"/>
                <a:gd name="G32" fmla="+- G29 10800 0"/>
                <a:gd name="G33" fmla="+- G30 10800 0"/>
                <a:gd name="G34" fmla="?: G4 0 G31"/>
                <a:gd name="G35" fmla="?: 0 G34 0"/>
                <a:gd name="G36" fmla="?: G6 G35 G31"/>
                <a:gd name="G37" fmla="+- 21600 0 G36"/>
                <a:gd name="G38" fmla="?: G4 0 G33"/>
                <a:gd name="G39" fmla="?: 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21600 h 21600"/>
                <a:gd name="T14" fmla="*/ 16517 w 21600"/>
                <a:gd name="T15" fmla="*/ 10800 h 21600"/>
                <a:gd name="T16" fmla="*/ 10800 w 21600"/>
                <a:gd name="T17" fmla="*/ 11434 h 21600"/>
                <a:gd name="T18" fmla="*/ 508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1434" y="10800"/>
                  </a:moveTo>
                  <a:cubicBezTo>
                    <a:pt x="11434" y="11150"/>
                    <a:pt x="11150" y="11434"/>
                    <a:pt x="10800" y="11434"/>
                  </a:cubicBezTo>
                  <a:cubicBezTo>
                    <a:pt x="10449" y="11434"/>
                    <a:pt x="10166" y="11150"/>
                    <a:pt x="10166" y="10800"/>
                  </a:cubicBezTo>
                  <a:lnTo>
                    <a:pt x="0" y="10800"/>
                  </a:ln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47451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4" name="Oval 19">
              <a:extLst>
                <a:ext uri="{FF2B5EF4-FFF2-40B4-BE49-F238E27FC236}">
                  <a16:creationId xmlns:a16="http://schemas.microsoft.com/office/drawing/2014/main" id="{5D0F48E5-C216-4AA1-BEB1-6955D7AAE3A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3" y="1798"/>
              <a:ext cx="937" cy="14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372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5" name="Text Box 20">
            <a:extLst>
              <a:ext uri="{FF2B5EF4-FFF2-40B4-BE49-F238E27FC236}">
                <a16:creationId xmlns:a16="http://schemas.microsoft.com/office/drawing/2014/main" id="{50A2408B-ADBB-4119-B765-DEC10C81AE7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789239" y="5368925"/>
            <a:ext cx="1627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36" name="AutoShape 21">
            <a:extLst>
              <a:ext uri="{FF2B5EF4-FFF2-40B4-BE49-F238E27FC236}">
                <a16:creationId xmlns:a16="http://schemas.microsoft.com/office/drawing/2014/main" id="{EC553830-2CF1-43BC-9A7C-3B8DF9D0A9ED}"/>
              </a:ext>
            </a:extLst>
          </p:cNvPr>
          <p:cNvSpPr>
            <a:spLocks noChangeArrowheads="1"/>
          </p:cNvSpPr>
          <p:nvPr/>
        </p:nvSpPr>
        <p:spPr bwMode="gray">
          <a:xfrm flipH="1">
            <a:off x="3898901" y="4140200"/>
            <a:ext cx="828675" cy="596900"/>
          </a:xfrm>
          <a:prstGeom prst="curvedRightArrow">
            <a:avLst>
              <a:gd name="adj1" fmla="val 19583"/>
              <a:gd name="adj2" fmla="val 44676"/>
              <a:gd name="adj3" fmla="val 39194"/>
            </a:avLst>
          </a:prstGeom>
          <a:gradFill rotWithShape="1">
            <a:gsLst>
              <a:gs pos="0">
                <a:srgbClr val="FFBE93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" name="Line 24">
            <a:extLst>
              <a:ext uri="{FF2B5EF4-FFF2-40B4-BE49-F238E27FC236}">
                <a16:creationId xmlns:a16="http://schemas.microsoft.com/office/drawing/2014/main" id="{F2F6F06B-7D92-4CE5-9D26-BAED6ABDA7A8}"/>
              </a:ext>
            </a:extLst>
          </p:cNvPr>
          <p:cNvSpPr>
            <a:spLocks noChangeShapeType="1"/>
          </p:cNvSpPr>
          <p:nvPr/>
        </p:nvSpPr>
        <p:spPr bwMode="gray">
          <a:xfrm>
            <a:off x="7907338" y="2743201"/>
            <a:ext cx="0" cy="8096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Line 25">
            <a:extLst>
              <a:ext uri="{FF2B5EF4-FFF2-40B4-BE49-F238E27FC236}">
                <a16:creationId xmlns:a16="http://schemas.microsoft.com/office/drawing/2014/main" id="{90BCF4E7-85EB-4EF8-887B-50BE795FED02}"/>
              </a:ext>
            </a:extLst>
          </p:cNvPr>
          <p:cNvSpPr>
            <a:spLocks noChangeShapeType="1"/>
          </p:cNvSpPr>
          <p:nvPr/>
        </p:nvSpPr>
        <p:spPr bwMode="gray">
          <a:xfrm>
            <a:off x="2322513" y="2446338"/>
            <a:ext cx="0" cy="906462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Line 27">
            <a:extLst>
              <a:ext uri="{FF2B5EF4-FFF2-40B4-BE49-F238E27FC236}">
                <a16:creationId xmlns:a16="http://schemas.microsoft.com/office/drawing/2014/main" id="{317DFCA7-73F4-4205-A19C-59BA7E5B8D14}"/>
              </a:ext>
            </a:extLst>
          </p:cNvPr>
          <p:cNvSpPr>
            <a:spLocks noChangeShapeType="1"/>
          </p:cNvSpPr>
          <p:nvPr/>
        </p:nvSpPr>
        <p:spPr bwMode="gray">
          <a:xfrm>
            <a:off x="5162550" y="5080001"/>
            <a:ext cx="0" cy="72707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Rectangle 28">
            <a:extLst>
              <a:ext uri="{FF2B5EF4-FFF2-40B4-BE49-F238E27FC236}">
                <a16:creationId xmlns:a16="http://schemas.microsoft.com/office/drawing/2014/main" id="{91DB7E46-D53A-43F4-9898-75940239C314}"/>
              </a:ext>
            </a:extLst>
          </p:cNvPr>
          <p:cNvSpPr>
            <a:spLocks noChangeArrowheads="1"/>
          </p:cNvSpPr>
          <p:nvPr/>
        </p:nvSpPr>
        <p:spPr bwMode="gray">
          <a:xfrm>
            <a:off x="5213351" y="5061231"/>
            <a:ext cx="1816100" cy="745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000" b="1" dirty="0">
                <a:latin typeface="+mn-ea"/>
                <a:ea typeface="+mn-ea"/>
              </a:rPr>
              <a:t>确定企业级</a:t>
            </a:r>
            <a:endParaRPr lang="en-US" altLang="zh-CN" sz="2000" b="1" dirty="0">
              <a:latin typeface="+mn-ea"/>
              <a:ea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>
                <a:latin typeface="+mn-ea"/>
                <a:ea typeface="+mn-ea"/>
              </a:rPr>
              <a:t>关键绩效指标</a:t>
            </a:r>
            <a:endParaRPr lang="en-US" altLang="zh-CN" sz="2000" dirty="0">
              <a:latin typeface="+mn-ea"/>
              <a:ea typeface="+mn-ea"/>
            </a:endParaRPr>
          </a:p>
        </p:txBody>
      </p:sp>
      <p:grpSp>
        <p:nvGrpSpPr>
          <p:cNvPr id="41" name="Group 29">
            <a:extLst>
              <a:ext uri="{FF2B5EF4-FFF2-40B4-BE49-F238E27FC236}">
                <a16:creationId xmlns:a16="http://schemas.microsoft.com/office/drawing/2014/main" id="{78E56B08-4128-46BA-A9A7-9029FE30050C}"/>
              </a:ext>
            </a:extLst>
          </p:cNvPr>
          <p:cNvGrpSpPr/>
          <p:nvPr/>
        </p:nvGrpSpPr>
        <p:grpSpPr bwMode="auto">
          <a:xfrm rot="291726">
            <a:off x="3017838" y="3500439"/>
            <a:ext cx="1270000" cy="1571625"/>
            <a:chOff x="1971" y="2318"/>
            <a:chExt cx="482" cy="596"/>
          </a:xfrm>
        </p:grpSpPr>
        <p:sp>
          <p:nvSpPr>
            <p:cNvPr id="42" name="Oval 30">
              <a:extLst>
                <a:ext uri="{FF2B5EF4-FFF2-40B4-BE49-F238E27FC236}">
                  <a16:creationId xmlns:a16="http://schemas.microsoft.com/office/drawing/2014/main" id="{A2375C44-D757-4125-952E-CDAB4A94B54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49" y="2318"/>
              <a:ext cx="126" cy="123"/>
            </a:xfrm>
            <a:prstGeom prst="ellipse">
              <a:avLst/>
            </a:prstGeom>
            <a:solidFill>
              <a:srgbClr val="FEE3AC"/>
            </a:solidFill>
            <a:ln w="9525">
              <a:round/>
            </a:ln>
            <a:scene3d>
              <a:camera prst="legacyPerspectiveFront">
                <a:rot lat="20099976" lon="1500000" rev="0"/>
              </a:camera>
              <a:lightRig rig="legacyFlat2" dir="t"/>
            </a:scene3d>
            <a:sp3d extrusionH="87300" prstMaterial="legacyMetal">
              <a:bevelT w="13500" h="13500" prst="angle"/>
              <a:bevelB w="13500" h="13500" prst="angle"/>
              <a:extrusionClr>
                <a:srgbClr val="FFB219"/>
              </a:extrusionClr>
              <a:contourClr>
                <a:srgbClr val="FEE3AC"/>
              </a:contourClr>
            </a:sp3d>
          </p:spPr>
          <p:txBody>
            <a:bodyPr wrap="none" anchor="ctr"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EDFDCDE6-A228-49BB-9F83-C7229912A0BD}"/>
                </a:ext>
              </a:extLst>
            </p:cNvPr>
            <p:cNvSpPr/>
            <p:nvPr/>
          </p:nvSpPr>
          <p:spPr bwMode="gray">
            <a:xfrm>
              <a:off x="1971" y="2336"/>
              <a:ext cx="482" cy="578"/>
            </a:xfrm>
            <a:custGeom>
              <a:avLst/>
              <a:gdLst>
                <a:gd name="T0" fmla="*/ 0 w 3312"/>
                <a:gd name="T1" fmla="*/ 0 h 3962"/>
                <a:gd name="T2" fmla="*/ 0 w 3312"/>
                <a:gd name="T3" fmla="*/ 0 h 3962"/>
                <a:gd name="T4" fmla="*/ 0 w 3312"/>
                <a:gd name="T5" fmla="*/ 0 h 3962"/>
                <a:gd name="T6" fmla="*/ 0 w 3312"/>
                <a:gd name="T7" fmla="*/ 0 h 3962"/>
                <a:gd name="T8" fmla="*/ 0 w 3312"/>
                <a:gd name="T9" fmla="*/ 0 h 3962"/>
                <a:gd name="T10" fmla="*/ 0 w 3312"/>
                <a:gd name="T11" fmla="*/ 0 h 3962"/>
                <a:gd name="T12" fmla="*/ 0 w 3312"/>
                <a:gd name="T13" fmla="*/ 0 h 3962"/>
                <a:gd name="T14" fmla="*/ 0 w 3312"/>
                <a:gd name="T15" fmla="*/ 0 h 3962"/>
                <a:gd name="T16" fmla="*/ 0 w 3312"/>
                <a:gd name="T17" fmla="*/ 0 h 3962"/>
                <a:gd name="T18" fmla="*/ 0 w 3312"/>
                <a:gd name="T19" fmla="*/ 0 h 3962"/>
                <a:gd name="T20" fmla="*/ 0 w 3312"/>
                <a:gd name="T21" fmla="*/ 0 h 3962"/>
                <a:gd name="T22" fmla="*/ 0 w 3312"/>
                <a:gd name="T23" fmla="*/ 0 h 3962"/>
                <a:gd name="T24" fmla="*/ 0 w 3312"/>
                <a:gd name="T25" fmla="*/ 0 h 3962"/>
                <a:gd name="T26" fmla="*/ 0 w 3312"/>
                <a:gd name="T27" fmla="*/ 0 h 3962"/>
                <a:gd name="T28" fmla="*/ 0 w 3312"/>
                <a:gd name="T29" fmla="*/ 0 h 3962"/>
                <a:gd name="T30" fmla="*/ 0 w 3312"/>
                <a:gd name="T31" fmla="*/ 0 h 3962"/>
                <a:gd name="T32" fmla="*/ 0 w 3312"/>
                <a:gd name="T33" fmla="*/ 0 h 3962"/>
                <a:gd name="T34" fmla="*/ 0 w 3312"/>
                <a:gd name="T35" fmla="*/ 0 h 3962"/>
                <a:gd name="T36" fmla="*/ 0 w 3312"/>
                <a:gd name="T37" fmla="*/ 0 h 3962"/>
                <a:gd name="T38" fmla="*/ 0 w 3312"/>
                <a:gd name="T39" fmla="*/ 0 h 3962"/>
                <a:gd name="T40" fmla="*/ 0 w 3312"/>
                <a:gd name="T41" fmla="*/ 0 h 3962"/>
                <a:gd name="T42" fmla="*/ 0 w 3312"/>
                <a:gd name="T43" fmla="*/ 0 h 3962"/>
                <a:gd name="T44" fmla="*/ 0 w 3312"/>
                <a:gd name="T45" fmla="*/ 0 h 3962"/>
                <a:gd name="T46" fmla="*/ 0 w 3312"/>
                <a:gd name="T47" fmla="*/ 0 h 396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312"/>
                <a:gd name="T73" fmla="*/ 0 h 3962"/>
                <a:gd name="T74" fmla="*/ 3312 w 3312"/>
                <a:gd name="T75" fmla="*/ 3962 h 396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312" h="3962">
                  <a:moveTo>
                    <a:pt x="1376" y="696"/>
                  </a:moveTo>
                  <a:cubicBezTo>
                    <a:pt x="1401" y="795"/>
                    <a:pt x="1489" y="920"/>
                    <a:pt x="1639" y="920"/>
                  </a:cubicBezTo>
                  <a:cubicBezTo>
                    <a:pt x="1801" y="920"/>
                    <a:pt x="1876" y="795"/>
                    <a:pt x="1926" y="708"/>
                  </a:cubicBezTo>
                  <a:lnTo>
                    <a:pt x="2940" y="66"/>
                  </a:lnTo>
                  <a:cubicBezTo>
                    <a:pt x="3042" y="0"/>
                    <a:pt x="3142" y="16"/>
                    <a:pt x="3204" y="78"/>
                  </a:cubicBezTo>
                  <a:cubicBezTo>
                    <a:pt x="3267" y="140"/>
                    <a:pt x="3312" y="264"/>
                    <a:pt x="3072" y="444"/>
                  </a:cubicBezTo>
                  <a:lnTo>
                    <a:pt x="2139" y="1081"/>
                  </a:lnTo>
                  <a:lnTo>
                    <a:pt x="2476" y="2372"/>
                  </a:lnTo>
                  <a:lnTo>
                    <a:pt x="2251" y="2435"/>
                  </a:lnTo>
                  <a:lnTo>
                    <a:pt x="2614" y="3589"/>
                  </a:lnTo>
                  <a:cubicBezTo>
                    <a:pt x="2651" y="3751"/>
                    <a:pt x="2639" y="3863"/>
                    <a:pt x="2539" y="3925"/>
                  </a:cubicBezTo>
                  <a:cubicBezTo>
                    <a:pt x="2401" y="3962"/>
                    <a:pt x="2289" y="3863"/>
                    <a:pt x="2226" y="3689"/>
                  </a:cubicBezTo>
                  <a:cubicBezTo>
                    <a:pt x="2101" y="3453"/>
                    <a:pt x="1876" y="2720"/>
                    <a:pt x="1789" y="2534"/>
                  </a:cubicBezTo>
                  <a:lnTo>
                    <a:pt x="1414" y="2534"/>
                  </a:lnTo>
                  <a:cubicBezTo>
                    <a:pt x="1339" y="2770"/>
                    <a:pt x="1151" y="3465"/>
                    <a:pt x="1051" y="3689"/>
                  </a:cubicBezTo>
                  <a:cubicBezTo>
                    <a:pt x="1001" y="3838"/>
                    <a:pt x="914" y="3950"/>
                    <a:pt x="789" y="3925"/>
                  </a:cubicBezTo>
                  <a:cubicBezTo>
                    <a:pt x="714" y="3875"/>
                    <a:pt x="614" y="3838"/>
                    <a:pt x="676" y="3577"/>
                  </a:cubicBezTo>
                  <a:lnTo>
                    <a:pt x="1001" y="2459"/>
                  </a:lnTo>
                  <a:lnTo>
                    <a:pt x="751" y="2397"/>
                  </a:lnTo>
                  <a:lnTo>
                    <a:pt x="1126" y="1081"/>
                  </a:lnTo>
                  <a:lnTo>
                    <a:pt x="139" y="497"/>
                  </a:lnTo>
                  <a:cubicBezTo>
                    <a:pt x="54" y="402"/>
                    <a:pt x="0" y="342"/>
                    <a:pt x="60" y="180"/>
                  </a:cubicBezTo>
                  <a:cubicBezTo>
                    <a:pt x="186" y="102"/>
                    <a:pt x="214" y="112"/>
                    <a:pt x="389" y="162"/>
                  </a:cubicBezTo>
                  <a:lnTo>
                    <a:pt x="1376" y="696"/>
                  </a:lnTo>
                  <a:close/>
                </a:path>
              </a:pathLst>
            </a:custGeom>
            <a:solidFill>
              <a:srgbClr val="FEE3AC"/>
            </a:solidFill>
            <a:ln w="9525">
              <a:round/>
            </a:ln>
            <a:scene3d>
              <a:camera prst="legacyPerspectiveFront">
                <a:rot lat="20099976" lon="1500000" rev="0"/>
              </a:camera>
              <a:lightRig rig="legacyFlat2" dir="t"/>
            </a:scene3d>
            <a:sp3d extrusionH="87300" prstMaterial="legacyMetal">
              <a:bevelT w="13500" h="13500" prst="angle"/>
              <a:bevelB w="13500" h="13500" prst="angle"/>
              <a:extrusionClr>
                <a:srgbClr val="FFB219"/>
              </a:extrusionClr>
              <a:contourClr>
                <a:srgbClr val="FEE3AC"/>
              </a:contour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grpSp>
        <p:nvGrpSpPr>
          <p:cNvPr id="44" name="Group 32">
            <a:extLst>
              <a:ext uri="{FF2B5EF4-FFF2-40B4-BE49-F238E27FC236}">
                <a16:creationId xmlns:a16="http://schemas.microsoft.com/office/drawing/2014/main" id="{C99CFF1E-1133-48A5-AFEB-1AC8073E010F}"/>
              </a:ext>
            </a:extLst>
          </p:cNvPr>
          <p:cNvGrpSpPr/>
          <p:nvPr/>
        </p:nvGrpSpPr>
        <p:grpSpPr bwMode="auto">
          <a:xfrm rot="291726">
            <a:off x="5327651" y="1782763"/>
            <a:ext cx="714375" cy="882650"/>
            <a:chOff x="1971" y="2318"/>
            <a:chExt cx="482" cy="596"/>
          </a:xfrm>
        </p:grpSpPr>
        <p:sp>
          <p:nvSpPr>
            <p:cNvPr id="45" name="Oval 33">
              <a:extLst>
                <a:ext uri="{FF2B5EF4-FFF2-40B4-BE49-F238E27FC236}">
                  <a16:creationId xmlns:a16="http://schemas.microsoft.com/office/drawing/2014/main" id="{6030755B-23C9-4C7E-B420-F99A29B2817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49" y="2318"/>
              <a:ext cx="126" cy="123"/>
            </a:xfrm>
            <a:prstGeom prst="ellipse">
              <a:avLst/>
            </a:prstGeom>
            <a:solidFill>
              <a:srgbClr val="FFCC00"/>
            </a:solidFill>
            <a:ln w="9525">
              <a:round/>
            </a:ln>
            <a:scene3d>
              <a:camera prst="legacyPerspectiveFront">
                <a:rot lat="20099976" lon="1500000" rev="0"/>
              </a:camera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FFB219"/>
              </a:extrusionClr>
              <a:contourClr>
                <a:srgbClr val="FFCC00"/>
              </a:contourClr>
            </a:sp3d>
          </p:spPr>
          <p:txBody>
            <a:bodyPr wrap="none" anchor="ctr"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6DEBAA10-B703-486E-81EA-36CA2616BC27}"/>
                </a:ext>
              </a:extLst>
            </p:cNvPr>
            <p:cNvSpPr/>
            <p:nvPr/>
          </p:nvSpPr>
          <p:spPr bwMode="gray">
            <a:xfrm>
              <a:off x="1971" y="2336"/>
              <a:ext cx="482" cy="578"/>
            </a:xfrm>
            <a:custGeom>
              <a:avLst/>
              <a:gdLst>
                <a:gd name="T0" fmla="*/ 0 w 3312"/>
                <a:gd name="T1" fmla="*/ 0 h 3962"/>
                <a:gd name="T2" fmla="*/ 0 w 3312"/>
                <a:gd name="T3" fmla="*/ 0 h 3962"/>
                <a:gd name="T4" fmla="*/ 0 w 3312"/>
                <a:gd name="T5" fmla="*/ 0 h 3962"/>
                <a:gd name="T6" fmla="*/ 0 w 3312"/>
                <a:gd name="T7" fmla="*/ 0 h 3962"/>
                <a:gd name="T8" fmla="*/ 0 w 3312"/>
                <a:gd name="T9" fmla="*/ 0 h 3962"/>
                <a:gd name="T10" fmla="*/ 0 w 3312"/>
                <a:gd name="T11" fmla="*/ 0 h 3962"/>
                <a:gd name="T12" fmla="*/ 0 w 3312"/>
                <a:gd name="T13" fmla="*/ 0 h 3962"/>
                <a:gd name="T14" fmla="*/ 0 w 3312"/>
                <a:gd name="T15" fmla="*/ 0 h 3962"/>
                <a:gd name="T16" fmla="*/ 0 w 3312"/>
                <a:gd name="T17" fmla="*/ 0 h 3962"/>
                <a:gd name="T18" fmla="*/ 0 w 3312"/>
                <a:gd name="T19" fmla="*/ 0 h 3962"/>
                <a:gd name="T20" fmla="*/ 0 w 3312"/>
                <a:gd name="T21" fmla="*/ 0 h 3962"/>
                <a:gd name="T22" fmla="*/ 0 w 3312"/>
                <a:gd name="T23" fmla="*/ 0 h 3962"/>
                <a:gd name="T24" fmla="*/ 0 w 3312"/>
                <a:gd name="T25" fmla="*/ 0 h 3962"/>
                <a:gd name="T26" fmla="*/ 0 w 3312"/>
                <a:gd name="T27" fmla="*/ 0 h 3962"/>
                <a:gd name="T28" fmla="*/ 0 w 3312"/>
                <a:gd name="T29" fmla="*/ 0 h 3962"/>
                <a:gd name="T30" fmla="*/ 0 w 3312"/>
                <a:gd name="T31" fmla="*/ 0 h 3962"/>
                <a:gd name="T32" fmla="*/ 0 w 3312"/>
                <a:gd name="T33" fmla="*/ 0 h 3962"/>
                <a:gd name="T34" fmla="*/ 0 w 3312"/>
                <a:gd name="T35" fmla="*/ 0 h 3962"/>
                <a:gd name="T36" fmla="*/ 0 w 3312"/>
                <a:gd name="T37" fmla="*/ 0 h 3962"/>
                <a:gd name="T38" fmla="*/ 0 w 3312"/>
                <a:gd name="T39" fmla="*/ 0 h 3962"/>
                <a:gd name="T40" fmla="*/ 0 w 3312"/>
                <a:gd name="T41" fmla="*/ 0 h 3962"/>
                <a:gd name="T42" fmla="*/ 0 w 3312"/>
                <a:gd name="T43" fmla="*/ 0 h 3962"/>
                <a:gd name="T44" fmla="*/ 0 w 3312"/>
                <a:gd name="T45" fmla="*/ 0 h 3962"/>
                <a:gd name="T46" fmla="*/ 0 w 3312"/>
                <a:gd name="T47" fmla="*/ 0 h 396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312"/>
                <a:gd name="T73" fmla="*/ 0 h 3962"/>
                <a:gd name="T74" fmla="*/ 3312 w 3312"/>
                <a:gd name="T75" fmla="*/ 3962 h 396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312" h="3962">
                  <a:moveTo>
                    <a:pt x="1376" y="696"/>
                  </a:moveTo>
                  <a:cubicBezTo>
                    <a:pt x="1401" y="795"/>
                    <a:pt x="1489" y="920"/>
                    <a:pt x="1639" y="920"/>
                  </a:cubicBezTo>
                  <a:cubicBezTo>
                    <a:pt x="1801" y="920"/>
                    <a:pt x="1876" y="795"/>
                    <a:pt x="1926" y="708"/>
                  </a:cubicBezTo>
                  <a:lnTo>
                    <a:pt x="2940" y="66"/>
                  </a:lnTo>
                  <a:cubicBezTo>
                    <a:pt x="3042" y="0"/>
                    <a:pt x="3142" y="16"/>
                    <a:pt x="3204" y="78"/>
                  </a:cubicBezTo>
                  <a:cubicBezTo>
                    <a:pt x="3267" y="140"/>
                    <a:pt x="3312" y="264"/>
                    <a:pt x="3072" y="444"/>
                  </a:cubicBezTo>
                  <a:lnTo>
                    <a:pt x="2139" y="1081"/>
                  </a:lnTo>
                  <a:lnTo>
                    <a:pt x="2476" y="2372"/>
                  </a:lnTo>
                  <a:lnTo>
                    <a:pt x="2251" y="2435"/>
                  </a:lnTo>
                  <a:lnTo>
                    <a:pt x="2614" y="3589"/>
                  </a:lnTo>
                  <a:cubicBezTo>
                    <a:pt x="2651" y="3751"/>
                    <a:pt x="2639" y="3863"/>
                    <a:pt x="2539" y="3925"/>
                  </a:cubicBezTo>
                  <a:cubicBezTo>
                    <a:pt x="2401" y="3962"/>
                    <a:pt x="2289" y="3863"/>
                    <a:pt x="2226" y="3689"/>
                  </a:cubicBezTo>
                  <a:cubicBezTo>
                    <a:pt x="2101" y="3453"/>
                    <a:pt x="1876" y="2720"/>
                    <a:pt x="1789" y="2534"/>
                  </a:cubicBezTo>
                  <a:lnTo>
                    <a:pt x="1414" y="2534"/>
                  </a:lnTo>
                  <a:cubicBezTo>
                    <a:pt x="1339" y="2770"/>
                    <a:pt x="1151" y="3465"/>
                    <a:pt x="1051" y="3689"/>
                  </a:cubicBezTo>
                  <a:cubicBezTo>
                    <a:pt x="1001" y="3838"/>
                    <a:pt x="914" y="3950"/>
                    <a:pt x="789" y="3925"/>
                  </a:cubicBezTo>
                  <a:cubicBezTo>
                    <a:pt x="714" y="3875"/>
                    <a:pt x="614" y="3838"/>
                    <a:pt x="676" y="3577"/>
                  </a:cubicBezTo>
                  <a:lnTo>
                    <a:pt x="1001" y="2459"/>
                  </a:lnTo>
                  <a:lnTo>
                    <a:pt x="751" y="2397"/>
                  </a:lnTo>
                  <a:lnTo>
                    <a:pt x="1126" y="1081"/>
                  </a:lnTo>
                  <a:lnTo>
                    <a:pt x="139" y="497"/>
                  </a:lnTo>
                  <a:cubicBezTo>
                    <a:pt x="54" y="402"/>
                    <a:pt x="0" y="342"/>
                    <a:pt x="60" y="180"/>
                  </a:cubicBezTo>
                  <a:cubicBezTo>
                    <a:pt x="186" y="102"/>
                    <a:pt x="214" y="112"/>
                    <a:pt x="389" y="162"/>
                  </a:cubicBezTo>
                  <a:lnTo>
                    <a:pt x="1376" y="696"/>
                  </a:lnTo>
                  <a:close/>
                </a:path>
              </a:pathLst>
            </a:custGeom>
            <a:solidFill>
              <a:srgbClr val="FFCC00"/>
            </a:solidFill>
            <a:ln w="9525">
              <a:round/>
            </a:ln>
            <a:scene3d>
              <a:camera prst="legacyPerspectiveFront">
                <a:rot lat="20099976" lon="1500000" rev="0"/>
              </a:camera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FFB219"/>
              </a:extrusionClr>
              <a:contourClr>
                <a:srgbClr val="FFCC00"/>
              </a:contour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47" name="AutoShape 35">
            <a:extLst>
              <a:ext uri="{FF2B5EF4-FFF2-40B4-BE49-F238E27FC236}">
                <a16:creationId xmlns:a16="http://schemas.microsoft.com/office/drawing/2014/main" id="{663B120F-097D-4FF4-A264-7F052C514B6B}"/>
              </a:ext>
            </a:extLst>
          </p:cNvPr>
          <p:cNvSpPr>
            <a:spLocks noChangeArrowheads="1"/>
          </p:cNvSpPr>
          <p:nvPr/>
        </p:nvSpPr>
        <p:spPr bwMode="gray">
          <a:xfrm>
            <a:off x="2520951" y="4154488"/>
            <a:ext cx="828675" cy="596900"/>
          </a:xfrm>
          <a:prstGeom prst="curvedRightArrow">
            <a:avLst>
              <a:gd name="adj1" fmla="val 16542"/>
              <a:gd name="adj2" fmla="val 38977"/>
              <a:gd name="adj3" fmla="val 39419"/>
            </a:avLst>
          </a:prstGeom>
          <a:gradFill rotWithShape="1">
            <a:gsLst>
              <a:gs pos="0">
                <a:srgbClr val="FFBE93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48" name="Group 36">
            <a:extLst>
              <a:ext uri="{FF2B5EF4-FFF2-40B4-BE49-F238E27FC236}">
                <a16:creationId xmlns:a16="http://schemas.microsoft.com/office/drawing/2014/main" id="{5EF312F9-650C-45B3-A584-ACF02A2C1C86}"/>
              </a:ext>
            </a:extLst>
          </p:cNvPr>
          <p:cNvGrpSpPr/>
          <p:nvPr/>
        </p:nvGrpSpPr>
        <p:grpSpPr bwMode="auto">
          <a:xfrm rot="363836">
            <a:off x="8166100" y="1487489"/>
            <a:ext cx="368300" cy="454025"/>
            <a:chOff x="1971" y="2318"/>
            <a:chExt cx="482" cy="596"/>
          </a:xfrm>
        </p:grpSpPr>
        <p:sp>
          <p:nvSpPr>
            <p:cNvPr id="49" name="Oval 37">
              <a:extLst>
                <a:ext uri="{FF2B5EF4-FFF2-40B4-BE49-F238E27FC236}">
                  <a16:creationId xmlns:a16="http://schemas.microsoft.com/office/drawing/2014/main" id="{E2902B51-8DF1-4639-AC4E-27CDE89BCB7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49" y="2318"/>
              <a:ext cx="126" cy="123"/>
            </a:xfrm>
            <a:prstGeom prst="ellipse">
              <a:avLst/>
            </a:prstGeom>
            <a:solidFill>
              <a:srgbClr val="CC9900"/>
            </a:solidFill>
            <a:ln w="9525">
              <a:round/>
            </a:ln>
            <a:scene3d>
              <a:camera prst="legacyPerspectiveFront">
                <a:rot lat="20099976" lon="1500000" rev="0"/>
              </a:camera>
              <a:lightRig rig="legacyNormal2" dir="t"/>
            </a:scene3d>
            <a:sp3d extrusionH="11100" prstMaterial="legacyMatte">
              <a:bevelT w="13500" h="13500" prst="angle"/>
              <a:bevelB w="13500" h="13500" prst="angle"/>
              <a:extrusionClr>
                <a:srgbClr val="FFB219"/>
              </a:extrusionClr>
              <a:contourClr>
                <a:srgbClr val="CC9900"/>
              </a:contourClr>
            </a:sp3d>
          </p:spPr>
          <p:txBody>
            <a:bodyPr wrap="none" anchor="ctr">
              <a:flatTx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75DBB58C-B347-405F-9204-54A41ADF66A8}"/>
                </a:ext>
              </a:extLst>
            </p:cNvPr>
            <p:cNvSpPr/>
            <p:nvPr/>
          </p:nvSpPr>
          <p:spPr bwMode="gray">
            <a:xfrm>
              <a:off x="1971" y="2336"/>
              <a:ext cx="482" cy="578"/>
            </a:xfrm>
            <a:custGeom>
              <a:avLst/>
              <a:gdLst>
                <a:gd name="T0" fmla="*/ 0 w 3312"/>
                <a:gd name="T1" fmla="*/ 0 h 3962"/>
                <a:gd name="T2" fmla="*/ 0 w 3312"/>
                <a:gd name="T3" fmla="*/ 0 h 3962"/>
                <a:gd name="T4" fmla="*/ 0 w 3312"/>
                <a:gd name="T5" fmla="*/ 0 h 3962"/>
                <a:gd name="T6" fmla="*/ 0 w 3312"/>
                <a:gd name="T7" fmla="*/ 0 h 3962"/>
                <a:gd name="T8" fmla="*/ 0 w 3312"/>
                <a:gd name="T9" fmla="*/ 0 h 3962"/>
                <a:gd name="T10" fmla="*/ 0 w 3312"/>
                <a:gd name="T11" fmla="*/ 0 h 3962"/>
                <a:gd name="T12" fmla="*/ 0 w 3312"/>
                <a:gd name="T13" fmla="*/ 0 h 3962"/>
                <a:gd name="T14" fmla="*/ 0 w 3312"/>
                <a:gd name="T15" fmla="*/ 0 h 3962"/>
                <a:gd name="T16" fmla="*/ 0 w 3312"/>
                <a:gd name="T17" fmla="*/ 0 h 3962"/>
                <a:gd name="T18" fmla="*/ 0 w 3312"/>
                <a:gd name="T19" fmla="*/ 0 h 3962"/>
                <a:gd name="T20" fmla="*/ 0 w 3312"/>
                <a:gd name="T21" fmla="*/ 0 h 3962"/>
                <a:gd name="T22" fmla="*/ 0 w 3312"/>
                <a:gd name="T23" fmla="*/ 0 h 3962"/>
                <a:gd name="T24" fmla="*/ 0 w 3312"/>
                <a:gd name="T25" fmla="*/ 0 h 3962"/>
                <a:gd name="T26" fmla="*/ 0 w 3312"/>
                <a:gd name="T27" fmla="*/ 0 h 3962"/>
                <a:gd name="T28" fmla="*/ 0 w 3312"/>
                <a:gd name="T29" fmla="*/ 0 h 3962"/>
                <a:gd name="T30" fmla="*/ 0 w 3312"/>
                <a:gd name="T31" fmla="*/ 0 h 3962"/>
                <a:gd name="T32" fmla="*/ 0 w 3312"/>
                <a:gd name="T33" fmla="*/ 0 h 3962"/>
                <a:gd name="T34" fmla="*/ 0 w 3312"/>
                <a:gd name="T35" fmla="*/ 0 h 3962"/>
                <a:gd name="T36" fmla="*/ 0 w 3312"/>
                <a:gd name="T37" fmla="*/ 0 h 3962"/>
                <a:gd name="T38" fmla="*/ 0 w 3312"/>
                <a:gd name="T39" fmla="*/ 0 h 3962"/>
                <a:gd name="T40" fmla="*/ 0 w 3312"/>
                <a:gd name="T41" fmla="*/ 0 h 3962"/>
                <a:gd name="T42" fmla="*/ 0 w 3312"/>
                <a:gd name="T43" fmla="*/ 0 h 3962"/>
                <a:gd name="T44" fmla="*/ 0 w 3312"/>
                <a:gd name="T45" fmla="*/ 0 h 3962"/>
                <a:gd name="T46" fmla="*/ 0 w 3312"/>
                <a:gd name="T47" fmla="*/ 0 h 396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312"/>
                <a:gd name="T73" fmla="*/ 0 h 3962"/>
                <a:gd name="T74" fmla="*/ 3312 w 3312"/>
                <a:gd name="T75" fmla="*/ 3962 h 396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312" h="3962">
                  <a:moveTo>
                    <a:pt x="1376" y="696"/>
                  </a:moveTo>
                  <a:cubicBezTo>
                    <a:pt x="1401" y="795"/>
                    <a:pt x="1489" y="920"/>
                    <a:pt x="1639" y="920"/>
                  </a:cubicBezTo>
                  <a:cubicBezTo>
                    <a:pt x="1801" y="920"/>
                    <a:pt x="1876" y="795"/>
                    <a:pt x="1926" y="708"/>
                  </a:cubicBezTo>
                  <a:lnTo>
                    <a:pt x="2940" y="66"/>
                  </a:lnTo>
                  <a:cubicBezTo>
                    <a:pt x="3042" y="0"/>
                    <a:pt x="3142" y="16"/>
                    <a:pt x="3204" y="78"/>
                  </a:cubicBezTo>
                  <a:cubicBezTo>
                    <a:pt x="3267" y="140"/>
                    <a:pt x="3312" y="264"/>
                    <a:pt x="3072" y="444"/>
                  </a:cubicBezTo>
                  <a:lnTo>
                    <a:pt x="2139" y="1081"/>
                  </a:lnTo>
                  <a:lnTo>
                    <a:pt x="2476" y="2372"/>
                  </a:lnTo>
                  <a:lnTo>
                    <a:pt x="2251" y="2435"/>
                  </a:lnTo>
                  <a:lnTo>
                    <a:pt x="2614" y="3589"/>
                  </a:lnTo>
                  <a:cubicBezTo>
                    <a:pt x="2651" y="3751"/>
                    <a:pt x="2639" y="3863"/>
                    <a:pt x="2539" y="3925"/>
                  </a:cubicBezTo>
                  <a:cubicBezTo>
                    <a:pt x="2401" y="3962"/>
                    <a:pt x="2289" y="3863"/>
                    <a:pt x="2226" y="3689"/>
                  </a:cubicBezTo>
                  <a:cubicBezTo>
                    <a:pt x="2101" y="3453"/>
                    <a:pt x="1876" y="2720"/>
                    <a:pt x="1789" y="2534"/>
                  </a:cubicBezTo>
                  <a:lnTo>
                    <a:pt x="1414" y="2534"/>
                  </a:lnTo>
                  <a:cubicBezTo>
                    <a:pt x="1339" y="2770"/>
                    <a:pt x="1151" y="3465"/>
                    <a:pt x="1051" y="3689"/>
                  </a:cubicBezTo>
                  <a:cubicBezTo>
                    <a:pt x="1001" y="3838"/>
                    <a:pt x="914" y="3950"/>
                    <a:pt x="789" y="3925"/>
                  </a:cubicBezTo>
                  <a:cubicBezTo>
                    <a:pt x="714" y="3875"/>
                    <a:pt x="614" y="3838"/>
                    <a:pt x="676" y="3577"/>
                  </a:cubicBezTo>
                  <a:lnTo>
                    <a:pt x="1001" y="2459"/>
                  </a:lnTo>
                  <a:lnTo>
                    <a:pt x="751" y="2397"/>
                  </a:lnTo>
                  <a:lnTo>
                    <a:pt x="1126" y="1081"/>
                  </a:lnTo>
                  <a:lnTo>
                    <a:pt x="139" y="497"/>
                  </a:lnTo>
                  <a:cubicBezTo>
                    <a:pt x="54" y="402"/>
                    <a:pt x="0" y="342"/>
                    <a:pt x="60" y="180"/>
                  </a:cubicBezTo>
                  <a:cubicBezTo>
                    <a:pt x="186" y="102"/>
                    <a:pt x="214" y="112"/>
                    <a:pt x="389" y="162"/>
                  </a:cubicBezTo>
                  <a:lnTo>
                    <a:pt x="1376" y="696"/>
                  </a:lnTo>
                  <a:close/>
                </a:path>
              </a:pathLst>
            </a:custGeom>
            <a:solidFill>
              <a:srgbClr val="CC9900"/>
            </a:solidFill>
            <a:ln w="9525">
              <a:round/>
            </a:ln>
            <a:scene3d>
              <a:camera prst="legacyPerspectiveFront">
                <a:rot lat="20099976" lon="1500000" rev="0"/>
              </a:camera>
              <a:lightRig rig="legacyNormal2" dir="t"/>
            </a:scene3d>
            <a:sp3d extrusionH="11100" prstMaterial="legacyMatte">
              <a:bevelT w="13500" h="13500" prst="angle"/>
              <a:bevelB w="13500" h="13500" prst="angle"/>
              <a:extrusionClr>
                <a:srgbClr val="FFB219"/>
              </a:extrusionClr>
              <a:contourClr>
                <a:srgbClr val="CC9900"/>
              </a:contour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grpSp>
        <p:nvGrpSpPr>
          <p:cNvPr id="51" name="Group 39">
            <a:extLst>
              <a:ext uri="{FF2B5EF4-FFF2-40B4-BE49-F238E27FC236}">
                <a16:creationId xmlns:a16="http://schemas.microsoft.com/office/drawing/2014/main" id="{925564EA-9A87-4439-A8EF-5896F5D2DB37}"/>
              </a:ext>
            </a:extLst>
          </p:cNvPr>
          <p:cNvGrpSpPr/>
          <p:nvPr/>
        </p:nvGrpSpPr>
        <p:grpSpPr bwMode="auto">
          <a:xfrm>
            <a:off x="4960939" y="2097088"/>
            <a:ext cx="1463675" cy="379412"/>
            <a:chOff x="724" y="2704"/>
            <a:chExt cx="1390" cy="350"/>
          </a:xfrm>
        </p:grpSpPr>
        <p:sp>
          <p:nvSpPr>
            <p:cNvPr id="52" name="AutoShape 40">
              <a:extLst>
                <a:ext uri="{FF2B5EF4-FFF2-40B4-BE49-F238E27FC236}">
                  <a16:creationId xmlns:a16="http://schemas.microsoft.com/office/drawing/2014/main" id="{5CF2C929-247A-4D93-ADFC-FF5ED0C7E044}"/>
                </a:ext>
              </a:extLst>
            </p:cNvPr>
            <p:cNvSpPr>
              <a:spLocks noChangeArrowheads="1"/>
            </p:cNvSpPr>
            <p:nvPr/>
          </p:nvSpPr>
          <p:spPr bwMode="gray">
            <a:xfrm flipH="1">
              <a:off x="1592" y="2704"/>
              <a:ext cx="522" cy="341"/>
            </a:xfrm>
            <a:prstGeom prst="curvedRightArrow">
              <a:avLst>
                <a:gd name="adj1" fmla="val 19583"/>
                <a:gd name="adj2" fmla="val 44676"/>
                <a:gd name="adj3" fmla="val 43217"/>
              </a:avLst>
            </a:prstGeom>
            <a:gradFill rotWithShape="1">
              <a:gsLst>
                <a:gs pos="0">
                  <a:srgbClr val="FFBE93"/>
                </a:gs>
                <a:gs pos="100000">
                  <a:srgbClr val="FF66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3" name="AutoShape 41">
              <a:extLst>
                <a:ext uri="{FF2B5EF4-FFF2-40B4-BE49-F238E27FC236}">
                  <a16:creationId xmlns:a16="http://schemas.microsoft.com/office/drawing/2014/main" id="{1E80BDF2-EDCC-4D62-8DC2-7D70793D060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4" y="2713"/>
              <a:ext cx="522" cy="341"/>
            </a:xfrm>
            <a:prstGeom prst="curvedRightArrow">
              <a:avLst>
                <a:gd name="adj1" fmla="val 16542"/>
                <a:gd name="adj2" fmla="val 38977"/>
                <a:gd name="adj3" fmla="val 43465"/>
              </a:avLst>
            </a:prstGeom>
            <a:gradFill rotWithShape="1">
              <a:gsLst>
                <a:gs pos="0">
                  <a:srgbClr val="FFBE93"/>
                </a:gs>
                <a:gs pos="100000">
                  <a:srgbClr val="FF66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54" name="Group 42">
            <a:extLst>
              <a:ext uri="{FF2B5EF4-FFF2-40B4-BE49-F238E27FC236}">
                <a16:creationId xmlns:a16="http://schemas.microsoft.com/office/drawing/2014/main" id="{D8482E6E-10C2-4C62-B678-A0F9BDB3FA43}"/>
              </a:ext>
            </a:extLst>
          </p:cNvPr>
          <p:cNvGrpSpPr/>
          <p:nvPr/>
        </p:nvGrpSpPr>
        <p:grpSpPr bwMode="auto">
          <a:xfrm>
            <a:off x="7867650" y="1641475"/>
            <a:ext cx="979488" cy="204788"/>
            <a:chOff x="724" y="2704"/>
            <a:chExt cx="1390" cy="350"/>
          </a:xfrm>
        </p:grpSpPr>
        <p:sp>
          <p:nvSpPr>
            <p:cNvPr id="55" name="AutoShape 43">
              <a:extLst>
                <a:ext uri="{FF2B5EF4-FFF2-40B4-BE49-F238E27FC236}">
                  <a16:creationId xmlns:a16="http://schemas.microsoft.com/office/drawing/2014/main" id="{06B33C7F-106F-414B-87F3-546F7257B8AA}"/>
                </a:ext>
              </a:extLst>
            </p:cNvPr>
            <p:cNvSpPr>
              <a:spLocks noChangeArrowheads="1"/>
            </p:cNvSpPr>
            <p:nvPr/>
          </p:nvSpPr>
          <p:spPr bwMode="gray">
            <a:xfrm flipH="1">
              <a:off x="1592" y="2704"/>
              <a:ext cx="522" cy="341"/>
            </a:xfrm>
            <a:prstGeom prst="curvedRightArrow">
              <a:avLst>
                <a:gd name="adj1" fmla="val 19583"/>
                <a:gd name="adj2" fmla="val 44676"/>
                <a:gd name="adj3" fmla="val 43217"/>
              </a:avLst>
            </a:prstGeom>
            <a:gradFill rotWithShape="1">
              <a:gsLst>
                <a:gs pos="0">
                  <a:srgbClr val="FFBE93"/>
                </a:gs>
                <a:gs pos="100000">
                  <a:srgbClr val="FF66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6" name="AutoShape 44">
              <a:extLst>
                <a:ext uri="{FF2B5EF4-FFF2-40B4-BE49-F238E27FC236}">
                  <a16:creationId xmlns:a16="http://schemas.microsoft.com/office/drawing/2014/main" id="{DD30BE06-2BC4-4D59-B193-A4801131B25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4" y="2713"/>
              <a:ext cx="522" cy="341"/>
            </a:xfrm>
            <a:prstGeom prst="curvedRightArrow">
              <a:avLst>
                <a:gd name="adj1" fmla="val 16542"/>
                <a:gd name="adj2" fmla="val 38977"/>
                <a:gd name="adj3" fmla="val 43465"/>
              </a:avLst>
            </a:prstGeom>
            <a:gradFill rotWithShape="1">
              <a:gsLst>
                <a:gs pos="0">
                  <a:srgbClr val="FFBE93"/>
                </a:gs>
                <a:gs pos="100000">
                  <a:srgbClr val="FF66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57" name="Rectangle 28">
            <a:extLst>
              <a:ext uri="{FF2B5EF4-FFF2-40B4-BE49-F238E27FC236}">
                <a16:creationId xmlns:a16="http://schemas.microsoft.com/office/drawing/2014/main" id="{F3BFFBC6-95A8-461D-8C94-F4635107763E}"/>
              </a:ext>
            </a:extLst>
          </p:cNvPr>
          <p:cNvSpPr>
            <a:spLocks noChangeArrowheads="1"/>
          </p:cNvSpPr>
          <p:nvPr/>
        </p:nvSpPr>
        <p:spPr bwMode="gray">
          <a:xfrm>
            <a:off x="2373277" y="2528491"/>
            <a:ext cx="2042884" cy="745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000" b="1" dirty="0">
                <a:latin typeface="+mn-ea"/>
                <a:ea typeface="+mn-ea"/>
              </a:rPr>
              <a:t>确定所属部门</a:t>
            </a:r>
            <a:endParaRPr lang="en-US" altLang="zh-CN" sz="2000" b="1" dirty="0">
              <a:latin typeface="+mn-ea"/>
              <a:ea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>
                <a:latin typeface="+mn-ea"/>
                <a:ea typeface="+mn-ea"/>
              </a:rPr>
              <a:t>级关键绩效指标</a:t>
            </a:r>
            <a:endParaRPr lang="en-US" altLang="zh-CN" sz="2000" dirty="0">
              <a:latin typeface="+mn-ea"/>
              <a:ea typeface="+mn-ea"/>
            </a:endParaRPr>
          </a:p>
        </p:txBody>
      </p:sp>
      <p:sp>
        <p:nvSpPr>
          <p:cNvPr id="58" name="Rectangle 28">
            <a:extLst>
              <a:ext uri="{FF2B5EF4-FFF2-40B4-BE49-F238E27FC236}">
                <a16:creationId xmlns:a16="http://schemas.microsoft.com/office/drawing/2014/main" id="{BD8805B8-BB86-4A61-858E-774E52A3CFFD}"/>
              </a:ext>
            </a:extLst>
          </p:cNvPr>
          <p:cNvSpPr>
            <a:spLocks noChangeArrowheads="1"/>
          </p:cNvSpPr>
          <p:nvPr/>
        </p:nvSpPr>
        <p:spPr bwMode="gray">
          <a:xfrm>
            <a:off x="7962006" y="2735402"/>
            <a:ext cx="2310457" cy="745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000" b="1" dirty="0">
                <a:latin typeface="+mn-ea"/>
                <a:ea typeface="+mn-ea"/>
              </a:rPr>
              <a:t>确定岗位（员工）级关键绩效指标</a:t>
            </a:r>
            <a:endParaRPr lang="en-US" altLang="zh-CN" sz="2000" dirty="0">
              <a:latin typeface="+mn-ea"/>
              <a:ea typeface="+mn-ea"/>
            </a:endParaRPr>
          </a:p>
        </p:txBody>
      </p:sp>
      <p:pic>
        <p:nvPicPr>
          <p:cNvPr id="59" name="Picture 22" descr="shadow_1_m">
            <a:extLst>
              <a:ext uri="{FF2B5EF4-FFF2-40B4-BE49-F238E27FC236}">
                <a16:creationId xmlns:a16="http://schemas.microsoft.com/office/drawing/2014/main" id="{14ABCB38-956E-43A7-BAD0-1EB0759ED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lum brigh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849563" y="6145213"/>
            <a:ext cx="1484312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4586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C56840FA-E866-427B-B02E-CBE948CD0772}"/>
              </a:ext>
            </a:extLst>
          </p:cNvPr>
          <p:cNvGrpSpPr/>
          <p:nvPr/>
        </p:nvGrpSpPr>
        <p:grpSpPr>
          <a:xfrm>
            <a:off x="119336" y="126074"/>
            <a:ext cx="4680520" cy="613803"/>
            <a:chOff x="1271464" y="2420888"/>
            <a:chExt cx="4392488" cy="613803"/>
          </a:xfrm>
        </p:grpSpPr>
        <p:sp>
          <p:nvSpPr>
            <p:cNvPr id="10" name="矩形 2">
              <a:extLst>
                <a:ext uri="{FF2B5EF4-FFF2-40B4-BE49-F238E27FC236}">
                  <a16:creationId xmlns:a16="http://schemas.microsoft.com/office/drawing/2014/main" id="{8B664D07-F8E4-4DBA-80D9-177E2E3FC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A33D5C-D8F3-48C8-8411-9EE3AF4D242F}"/>
                </a:ext>
              </a:extLst>
            </p:cNvPr>
            <p:cNvSpPr txBox="1"/>
            <p:nvPr/>
          </p:nvSpPr>
          <p:spPr>
            <a:xfrm>
              <a:off x="1426882" y="2449916"/>
              <a:ext cx="423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应用平衡计分卡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417AB931-5236-4AA0-A5E5-D0A244294F46}"/>
              </a:ext>
            </a:extLst>
          </p:cNvPr>
          <p:cNvGrpSpPr>
            <a:grpSpLocks/>
          </p:cNvGrpSpPr>
          <p:nvPr/>
        </p:nvGrpSpPr>
        <p:grpSpPr bwMode="auto">
          <a:xfrm>
            <a:off x="47328" y="807107"/>
            <a:ext cx="5040560" cy="822325"/>
            <a:chOff x="11113" y="950913"/>
            <a:chExt cx="5445943" cy="822325"/>
          </a:xfrm>
        </p:grpSpPr>
        <p:pic>
          <p:nvPicPr>
            <p:cNvPr id="13" name="TextBox 17">
              <a:extLst>
                <a:ext uri="{FF2B5EF4-FFF2-40B4-BE49-F238E27FC236}">
                  <a16:creationId xmlns:a16="http://schemas.microsoft.com/office/drawing/2014/main" id="{4A6568F3-0860-4AC1-9C3B-0D74426D145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4">
              <a:extLst>
                <a:ext uri="{FF2B5EF4-FFF2-40B4-BE49-F238E27FC236}">
                  <a16:creationId xmlns:a16="http://schemas.microsoft.com/office/drawing/2014/main" id="{2AD50B02-3B5C-4EBF-92F7-F1BF680FB4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206" y="1108567"/>
              <a:ext cx="5000824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二、分配关键绩效指标权重</a:t>
              </a:r>
            </a:p>
          </p:txBody>
        </p:sp>
      </p:grpSp>
      <p:sp>
        <p:nvSpPr>
          <p:cNvPr id="59" name="TextBox 24">
            <a:extLst>
              <a:ext uri="{FF2B5EF4-FFF2-40B4-BE49-F238E27FC236}">
                <a16:creationId xmlns:a16="http://schemas.microsoft.com/office/drawing/2014/main" id="{8A7C064D-A1AC-4E3E-9659-04E24964DA86}"/>
              </a:ext>
            </a:extLst>
          </p:cNvPr>
          <p:cNvSpPr txBox="1"/>
          <p:nvPr/>
        </p:nvSpPr>
        <p:spPr>
          <a:xfrm>
            <a:off x="2619038" y="4607963"/>
            <a:ext cx="1123220" cy="626277"/>
          </a:xfrm>
          <a:prstGeom prst="rect">
            <a:avLst/>
          </a:prstGeom>
          <a:noFill/>
        </p:spPr>
        <p:txBody>
          <a:bodyPr wrap="square" lIns="91391" tIns="45696" rIns="91391" bIns="45696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031875"/>
            <a:r>
              <a:rPr lang="zh-CN" altLang="en-US" sz="1735" dirty="0">
                <a:solidFill>
                  <a:schemeClr val="tx1"/>
                </a:solidFill>
              </a:rPr>
              <a:t>反映</a:t>
            </a:r>
            <a:endParaRPr lang="en-US" altLang="zh-CN" sz="1735" dirty="0">
              <a:solidFill>
                <a:schemeClr val="tx1"/>
              </a:solidFill>
            </a:endParaRPr>
          </a:p>
          <a:p>
            <a:pPr defTabSz="1031875"/>
            <a:r>
              <a:rPr lang="zh-CN" altLang="en-US" sz="1735" dirty="0">
                <a:solidFill>
                  <a:schemeClr val="tx1"/>
                </a:solidFill>
              </a:rPr>
              <a:t>贡献程度</a:t>
            </a:r>
          </a:p>
        </p:txBody>
      </p:sp>
      <p:sp>
        <p:nvSpPr>
          <p:cNvPr id="60" name="TextBox 25">
            <a:extLst>
              <a:ext uri="{FF2B5EF4-FFF2-40B4-BE49-F238E27FC236}">
                <a16:creationId xmlns:a16="http://schemas.microsoft.com/office/drawing/2014/main" id="{C6D1C9DB-43D5-4355-B90B-78FF6DDC27AF}"/>
              </a:ext>
            </a:extLst>
          </p:cNvPr>
          <p:cNvSpPr txBox="1"/>
          <p:nvPr/>
        </p:nvSpPr>
        <p:spPr>
          <a:xfrm>
            <a:off x="4082760" y="3259159"/>
            <a:ext cx="1591227" cy="626277"/>
          </a:xfrm>
          <a:prstGeom prst="rect">
            <a:avLst/>
          </a:prstGeom>
          <a:noFill/>
        </p:spPr>
        <p:txBody>
          <a:bodyPr wrap="square" lIns="91391" tIns="45696" rIns="91391" bIns="45696" rtlCol="0" anchor="ctr">
            <a:spAutoFit/>
          </a:bodyPr>
          <a:lstStyle/>
          <a:p>
            <a:pPr algn="ctr" defTabSz="1031875"/>
            <a:r>
              <a:rPr lang="zh-CN" altLang="en-US" sz="1735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战略目标</a:t>
            </a:r>
            <a:endParaRPr lang="en-US" altLang="zh-CN" sz="173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031875"/>
            <a:r>
              <a:rPr lang="zh-CN" altLang="en-US" sz="1735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为导向</a:t>
            </a:r>
          </a:p>
        </p:txBody>
      </p:sp>
      <p:sp>
        <p:nvSpPr>
          <p:cNvPr id="61" name="TextBox 26">
            <a:extLst>
              <a:ext uri="{FF2B5EF4-FFF2-40B4-BE49-F238E27FC236}">
                <a16:creationId xmlns:a16="http://schemas.microsoft.com/office/drawing/2014/main" id="{AAF5F302-5060-4BC8-9A27-B6B4E71C9D90}"/>
              </a:ext>
            </a:extLst>
          </p:cNvPr>
          <p:cNvSpPr txBox="1"/>
          <p:nvPr/>
        </p:nvSpPr>
        <p:spPr>
          <a:xfrm>
            <a:off x="6061646" y="4507628"/>
            <a:ext cx="1123220" cy="359281"/>
          </a:xfrm>
          <a:prstGeom prst="rect">
            <a:avLst/>
          </a:prstGeom>
          <a:noFill/>
        </p:spPr>
        <p:txBody>
          <a:bodyPr wrap="square" lIns="91391" tIns="45696" rIns="91391" bIns="45696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031875"/>
            <a:r>
              <a:rPr lang="en-US" altLang="zh-CN" sz="1735" dirty="0">
                <a:solidFill>
                  <a:schemeClr val="tx1"/>
                </a:solidFill>
              </a:rPr>
              <a:t>5%-30%</a:t>
            </a:r>
            <a:endParaRPr lang="zh-CN" altLang="en-US" sz="1735" dirty="0">
              <a:solidFill>
                <a:schemeClr val="tx1"/>
              </a:solidFill>
            </a:endParaRPr>
          </a:p>
        </p:txBody>
      </p:sp>
      <p:sp>
        <p:nvSpPr>
          <p:cNvPr id="62" name="TextBox 36">
            <a:extLst>
              <a:ext uri="{FF2B5EF4-FFF2-40B4-BE49-F238E27FC236}">
                <a16:creationId xmlns:a16="http://schemas.microsoft.com/office/drawing/2014/main" id="{CC51A403-5D5A-4276-8B1E-BBF9655C9A0F}"/>
              </a:ext>
            </a:extLst>
          </p:cNvPr>
          <p:cNvSpPr txBox="1"/>
          <p:nvPr/>
        </p:nvSpPr>
        <p:spPr>
          <a:xfrm>
            <a:off x="7503667" y="3292893"/>
            <a:ext cx="1591227" cy="626277"/>
          </a:xfrm>
          <a:prstGeom prst="rect">
            <a:avLst/>
          </a:prstGeom>
          <a:noFill/>
        </p:spPr>
        <p:txBody>
          <a:bodyPr wrap="square" lIns="91391" tIns="45696" rIns="91391" bIns="45696" rtlCol="0" anchor="ctr">
            <a:spAutoFit/>
          </a:bodyPr>
          <a:lstStyle/>
          <a:p>
            <a:pPr algn="ctr" defTabSz="1031875"/>
            <a:r>
              <a:rPr lang="zh-CN" altLang="en-US" sz="173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endParaRPr lang="en-US" altLang="zh-CN" sz="173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031875"/>
            <a:r>
              <a:rPr lang="zh-CN" altLang="en-US" sz="1735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“一票否决”</a:t>
            </a:r>
          </a:p>
        </p:txBody>
      </p:sp>
      <p:sp>
        <p:nvSpPr>
          <p:cNvPr id="63" name="Freeform 4">
            <a:extLst>
              <a:ext uri="{FF2B5EF4-FFF2-40B4-BE49-F238E27FC236}">
                <a16:creationId xmlns:a16="http://schemas.microsoft.com/office/drawing/2014/main" id="{33FA3E10-016A-440C-82EC-79CE962297BD}"/>
              </a:ext>
            </a:extLst>
          </p:cNvPr>
          <p:cNvSpPr/>
          <p:nvPr/>
        </p:nvSpPr>
        <p:spPr bwMode="auto">
          <a:xfrm>
            <a:off x="3702556" y="2418670"/>
            <a:ext cx="2329073" cy="2329832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45696" rIns="0" bIns="45696" anchor="ctr"/>
          <a:lstStyle/>
          <a:p>
            <a:pPr algn="ctr" defTabSz="913765" fontAlgn="base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sz="28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reeform 6">
            <a:extLst>
              <a:ext uri="{FF2B5EF4-FFF2-40B4-BE49-F238E27FC236}">
                <a16:creationId xmlns:a16="http://schemas.microsoft.com/office/drawing/2014/main" id="{BBB6DD28-F9AB-4329-8F7F-4959CAF79A98}"/>
              </a:ext>
            </a:extLst>
          </p:cNvPr>
          <p:cNvSpPr/>
          <p:nvPr/>
        </p:nvSpPr>
        <p:spPr bwMode="auto">
          <a:xfrm>
            <a:off x="5691503" y="3688525"/>
            <a:ext cx="1840939" cy="184154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45696" rIns="0" bIns="45696" anchor="ctr"/>
          <a:lstStyle/>
          <a:p>
            <a:pPr algn="ctr" defTabSz="913765" fontAlgn="base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sz="28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Freeform 8">
            <a:extLst>
              <a:ext uri="{FF2B5EF4-FFF2-40B4-BE49-F238E27FC236}">
                <a16:creationId xmlns:a16="http://schemas.microsoft.com/office/drawing/2014/main" id="{77B6241B-2FA0-41F2-93F5-EA2F72BB7EC0}"/>
              </a:ext>
            </a:extLst>
          </p:cNvPr>
          <p:cNvSpPr/>
          <p:nvPr/>
        </p:nvSpPr>
        <p:spPr bwMode="auto">
          <a:xfrm>
            <a:off x="2165218" y="3866537"/>
            <a:ext cx="2031876" cy="2031333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tx2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45696" rIns="0" bIns="45696" anchor="ctr"/>
          <a:lstStyle/>
          <a:p>
            <a:pPr algn="ctr" defTabSz="913765" fontAlgn="base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sz="28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Freeform 6">
            <a:extLst>
              <a:ext uri="{FF2B5EF4-FFF2-40B4-BE49-F238E27FC236}">
                <a16:creationId xmlns:a16="http://schemas.microsoft.com/office/drawing/2014/main" id="{46CDDE22-7EE7-47A5-B83D-D8D42C7908E3}"/>
              </a:ext>
            </a:extLst>
          </p:cNvPr>
          <p:cNvSpPr/>
          <p:nvPr/>
        </p:nvSpPr>
        <p:spPr bwMode="auto">
          <a:xfrm>
            <a:off x="7176120" y="2492042"/>
            <a:ext cx="2223752" cy="222448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0" tIns="45696" rIns="0" bIns="45696" anchor="ctr"/>
          <a:lstStyle/>
          <a:p>
            <a:pPr algn="ctr" defTabSz="913765" fontAlgn="base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sz="28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751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:a16="http://schemas.microsoft.com/office/drawing/2014/main" id="{DCED31ED-DD01-4638-8983-99EB52D4F355}"/>
              </a:ext>
            </a:extLst>
          </p:cNvPr>
          <p:cNvGrpSpPr/>
          <p:nvPr/>
        </p:nvGrpSpPr>
        <p:grpSpPr>
          <a:xfrm flipH="1">
            <a:off x="4419800" y="2276872"/>
            <a:ext cx="884112" cy="262891"/>
            <a:chOff x="4255294" y="1661160"/>
            <a:chExt cx="1505426" cy="262890"/>
          </a:xfrm>
        </p:grpSpPr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B337B71C-999A-4685-91BC-FF00AC89D15A}"/>
                </a:ext>
              </a:extLst>
            </p:cNvPr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E1874D4F-6086-4BED-A25C-A406D71C38BB}"/>
                </a:ext>
              </a:extLst>
            </p:cNvPr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C56840FA-E866-427B-B02E-CBE948CD0772}"/>
              </a:ext>
            </a:extLst>
          </p:cNvPr>
          <p:cNvGrpSpPr/>
          <p:nvPr/>
        </p:nvGrpSpPr>
        <p:grpSpPr>
          <a:xfrm>
            <a:off x="119336" y="126074"/>
            <a:ext cx="4680520" cy="613803"/>
            <a:chOff x="1271464" y="2420888"/>
            <a:chExt cx="4392488" cy="613803"/>
          </a:xfrm>
        </p:grpSpPr>
        <p:sp>
          <p:nvSpPr>
            <p:cNvPr id="10" name="矩形 2">
              <a:extLst>
                <a:ext uri="{FF2B5EF4-FFF2-40B4-BE49-F238E27FC236}">
                  <a16:creationId xmlns:a16="http://schemas.microsoft.com/office/drawing/2014/main" id="{8B664D07-F8E4-4DBA-80D9-177E2E3FC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1464" y="2420888"/>
              <a:ext cx="4392488" cy="584775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0">
              <a:noAutofit/>
            </a:bodyPr>
            <a:lstStyle/>
            <a:p>
              <a:pPr indent="536575" eaLnBrk="1" hangingPunct="1"/>
              <a:endParaRPr lang="zh-CN" altLang="en-US" sz="3200" b="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A33D5C-D8F3-48C8-8411-9EE3AF4D242F}"/>
                </a:ext>
              </a:extLst>
            </p:cNvPr>
            <p:cNvSpPr txBox="1"/>
            <p:nvPr/>
          </p:nvSpPr>
          <p:spPr>
            <a:xfrm>
              <a:off x="1426882" y="2449916"/>
              <a:ext cx="423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步骤一  应用平衡计分卡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417AB931-5236-4AA0-A5E5-D0A244294F46}"/>
              </a:ext>
            </a:extLst>
          </p:cNvPr>
          <p:cNvGrpSpPr>
            <a:grpSpLocks/>
          </p:cNvGrpSpPr>
          <p:nvPr/>
        </p:nvGrpSpPr>
        <p:grpSpPr bwMode="auto">
          <a:xfrm>
            <a:off x="47328" y="807107"/>
            <a:ext cx="5256584" cy="822325"/>
            <a:chOff x="11113" y="950913"/>
            <a:chExt cx="5445943" cy="822325"/>
          </a:xfrm>
        </p:grpSpPr>
        <p:pic>
          <p:nvPicPr>
            <p:cNvPr id="13" name="TextBox 17">
              <a:extLst>
                <a:ext uri="{FF2B5EF4-FFF2-40B4-BE49-F238E27FC236}">
                  <a16:creationId xmlns:a16="http://schemas.microsoft.com/office/drawing/2014/main" id="{4A6568F3-0860-4AC1-9C3B-0D74426D145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3" y="950913"/>
              <a:ext cx="544594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4">
              <a:extLst>
                <a:ext uri="{FF2B5EF4-FFF2-40B4-BE49-F238E27FC236}">
                  <a16:creationId xmlns:a16="http://schemas.microsoft.com/office/drawing/2014/main" id="{2AD50B02-3B5C-4EBF-92F7-F1BF680FB4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206" y="1108567"/>
              <a:ext cx="5000824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1pPr>
              <a:lvl2pPr marL="742950" indent="-28575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2pPr>
              <a:lvl3pPr marL="11430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3pPr>
              <a:lvl4pPr marL="16002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4pPr>
              <a:lvl5pPr marL="2057400" indent="-228600"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Arial" charset="0"/>
                  <a:ea typeface="楷体_GB2312" pitchFamily="49" charset="-122"/>
                </a:defRPr>
              </a:lvl9pPr>
            </a:lstStyle>
            <a:p>
              <a:pPr algn="ctr"/>
              <a:r>
                <a:rPr lang="zh-CN" altLang="en-US" sz="2600" dirty="0">
                  <a:solidFill>
                    <a:srgbClr val="000000"/>
                  </a:solidFill>
                  <a:latin typeface="Times New Roman" pitchFamily="18" charset="0"/>
                </a:rPr>
                <a:t>三、确定关键绩效指标目标</a:t>
              </a:r>
            </a:p>
          </p:txBody>
        </p:sp>
      </p:grp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D8B9AC16-7079-4C3C-A980-FE14BFA37DFC}"/>
              </a:ext>
            </a:extLst>
          </p:cNvPr>
          <p:cNvCxnSpPr/>
          <p:nvPr/>
        </p:nvCxnSpPr>
        <p:spPr>
          <a:xfrm flipH="1">
            <a:off x="5947816" y="4989870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3A085789-B510-4D5B-AE94-D85FAE6F16BE}"/>
              </a:ext>
            </a:extLst>
          </p:cNvPr>
          <p:cNvCxnSpPr/>
          <p:nvPr/>
        </p:nvCxnSpPr>
        <p:spPr>
          <a:xfrm>
            <a:off x="5753157" y="3454956"/>
            <a:ext cx="129141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0CA3C3BC-599D-4611-9E61-9496A075E846}"/>
              </a:ext>
            </a:extLst>
          </p:cNvPr>
          <p:cNvGrpSpPr/>
          <p:nvPr/>
        </p:nvGrpSpPr>
        <p:grpSpPr>
          <a:xfrm>
            <a:off x="4759689" y="3108323"/>
            <a:ext cx="1203960" cy="1071415"/>
            <a:chOff x="6842760" y="2637270"/>
            <a:chExt cx="1203960" cy="1071413"/>
          </a:xfrm>
          <a:solidFill>
            <a:schemeClr val="tx2"/>
          </a:solidFill>
        </p:grpSpPr>
        <p:sp>
          <p:nvSpPr>
            <p:cNvPr id="18" name="缺角矩形 17">
              <a:extLst>
                <a:ext uri="{FF2B5EF4-FFF2-40B4-BE49-F238E27FC236}">
                  <a16:creationId xmlns:a16="http://schemas.microsoft.com/office/drawing/2014/main" id="{5C0333D7-531B-4B0C-BC5F-229A73DD8288}"/>
                </a:ext>
              </a:extLst>
            </p:cNvPr>
            <p:cNvSpPr/>
            <p:nvPr/>
          </p:nvSpPr>
          <p:spPr>
            <a:xfrm>
              <a:off x="6842760" y="2637270"/>
              <a:ext cx="1203960" cy="1051560"/>
            </a:xfrm>
            <a:prstGeom prst="plaqu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875"/>
              <a:endParaRPr lang="zh-CN" altLang="en-US" sz="249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文本框 61">
              <a:extLst>
                <a:ext uri="{FF2B5EF4-FFF2-40B4-BE49-F238E27FC236}">
                  <a16:creationId xmlns:a16="http://schemas.microsoft.com/office/drawing/2014/main" id="{7BDF1226-BD2E-4B7A-951B-B3967614EAAD}"/>
                </a:ext>
              </a:extLst>
            </p:cNvPr>
            <p:cNvSpPr txBox="1"/>
            <p:nvPr/>
          </p:nvSpPr>
          <p:spPr>
            <a:xfrm>
              <a:off x="7024263" y="2809107"/>
              <a:ext cx="820724" cy="899576"/>
            </a:xfrm>
            <a:prstGeom prst="plaque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031875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4B2AEF2B-D587-4C55-AE5E-771DA40B9F73}"/>
              </a:ext>
            </a:extLst>
          </p:cNvPr>
          <p:cNvGrpSpPr/>
          <p:nvPr/>
        </p:nvGrpSpPr>
        <p:grpSpPr>
          <a:xfrm>
            <a:off x="3442781" y="2273296"/>
            <a:ext cx="1203960" cy="1142197"/>
            <a:chOff x="5525852" y="1879080"/>
            <a:chExt cx="1203960" cy="1142193"/>
          </a:xfrm>
          <a:solidFill>
            <a:schemeClr val="tx2"/>
          </a:solidFill>
        </p:grpSpPr>
        <p:sp>
          <p:nvSpPr>
            <p:cNvPr id="21" name="缺角矩形 20">
              <a:extLst>
                <a:ext uri="{FF2B5EF4-FFF2-40B4-BE49-F238E27FC236}">
                  <a16:creationId xmlns:a16="http://schemas.microsoft.com/office/drawing/2014/main" id="{B79A3531-7927-47A0-AEC9-1BD556FB46C8}"/>
                </a:ext>
              </a:extLst>
            </p:cNvPr>
            <p:cNvSpPr/>
            <p:nvPr/>
          </p:nvSpPr>
          <p:spPr>
            <a:xfrm>
              <a:off x="5525852" y="1879080"/>
              <a:ext cx="1203960" cy="1051560"/>
            </a:xfrm>
            <a:prstGeom prst="plaqu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875"/>
              <a:endParaRPr lang="zh-CN" altLang="en-US" sz="249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文本框 64">
              <a:extLst>
                <a:ext uri="{FF2B5EF4-FFF2-40B4-BE49-F238E27FC236}">
                  <a16:creationId xmlns:a16="http://schemas.microsoft.com/office/drawing/2014/main" id="{808C9821-D720-492B-9DF6-128DB861DC60}"/>
                </a:ext>
              </a:extLst>
            </p:cNvPr>
            <p:cNvSpPr txBox="1"/>
            <p:nvPr/>
          </p:nvSpPr>
          <p:spPr>
            <a:xfrm>
              <a:off x="5686669" y="1989362"/>
              <a:ext cx="882327" cy="1031911"/>
            </a:xfrm>
            <a:prstGeom prst="plaque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031875">
                <a:lnSpc>
                  <a:spcPct val="120000"/>
                </a:lnSpc>
              </a:pPr>
              <a:r>
                <a:rPr lang="en-US" altLang="zh-CN" sz="4000" dirty="0">
                  <a:solidFill>
                    <a:srgbClr val="FFFFFF">
                      <a:lumMod val="9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1</a:t>
              </a:r>
              <a:endParaRPr lang="zh-CN" altLang="en-US" sz="4000" baseline="-3000" dirty="0">
                <a:solidFill>
                  <a:srgbClr val="FFFFFF">
                    <a:lumMod val="9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F081A408-55BF-4B8F-B6DD-57EAAD40E0E6}"/>
              </a:ext>
            </a:extLst>
          </p:cNvPr>
          <p:cNvGrpSpPr/>
          <p:nvPr/>
        </p:nvGrpSpPr>
        <p:grpSpPr>
          <a:xfrm>
            <a:off x="4743857" y="4464092"/>
            <a:ext cx="1203960" cy="1158270"/>
            <a:chOff x="6842760" y="4008870"/>
            <a:chExt cx="1203960" cy="1158266"/>
          </a:xfrm>
          <a:solidFill>
            <a:schemeClr val="tx2"/>
          </a:solidFill>
        </p:grpSpPr>
        <p:sp>
          <p:nvSpPr>
            <p:cNvPr id="24" name="缺角矩形 23">
              <a:extLst>
                <a:ext uri="{FF2B5EF4-FFF2-40B4-BE49-F238E27FC236}">
                  <a16:creationId xmlns:a16="http://schemas.microsoft.com/office/drawing/2014/main" id="{DC60211A-AA87-496F-9F05-D1660B6F8C5B}"/>
                </a:ext>
              </a:extLst>
            </p:cNvPr>
            <p:cNvSpPr/>
            <p:nvPr/>
          </p:nvSpPr>
          <p:spPr>
            <a:xfrm>
              <a:off x="6842760" y="4008870"/>
              <a:ext cx="1203960" cy="1051560"/>
            </a:xfrm>
            <a:prstGeom prst="plaqu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1875"/>
              <a:endParaRPr lang="zh-CN" altLang="en-US" sz="249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文本框 67">
              <a:extLst>
                <a:ext uri="{FF2B5EF4-FFF2-40B4-BE49-F238E27FC236}">
                  <a16:creationId xmlns:a16="http://schemas.microsoft.com/office/drawing/2014/main" id="{2796FF9E-B95C-45BA-8984-AE7BBE6B66E4}"/>
                </a:ext>
              </a:extLst>
            </p:cNvPr>
            <p:cNvSpPr txBox="1"/>
            <p:nvPr/>
          </p:nvSpPr>
          <p:spPr>
            <a:xfrm>
              <a:off x="6981635" y="4119152"/>
              <a:ext cx="926211" cy="1047984"/>
            </a:xfrm>
            <a:prstGeom prst="plaque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031875">
                <a:lnSpc>
                  <a:spcPct val="120000"/>
                </a:lnSpc>
              </a:pPr>
              <a:r>
                <a:rPr lang="en-US" altLang="zh-CN" sz="4000" dirty="0">
                  <a:solidFill>
                    <a:srgbClr val="FFFFFF">
                      <a:lumMod val="9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</a:t>
              </a:r>
              <a:endParaRPr lang="zh-CN" altLang="en-US" sz="4000" baseline="-3000" dirty="0">
                <a:solidFill>
                  <a:srgbClr val="FFFFFF">
                    <a:lumMod val="9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0" name="矩形 47">
            <a:extLst>
              <a:ext uri="{FF2B5EF4-FFF2-40B4-BE49-F238E27FC236}">
                <a16:creationId xmlns:a16="http://schemas.microsoft.com/office/drawing/2014/main" id="{DFA920FB-78A8-4F73-9A66-53745D7C4F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3681" y="2030600"/>
            <a:ext cx="3748664" cy="799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1031875">
              <a:lnSpc>
                <a:spcPct val="120000"/>
              </a:lnSpc>
            </a:pPr>
            <a:r>
              <a:rPr lang="zh-CN" altLang="en-US" sz="2000" dirty="0">
                <a:sym typeface="+mn-ea"/>
              </a:rPr>
              <a:t>国家相关部门或权威机构发布的行业标准或是竞争对手的标准</a:t>
            </a:r>
            <a:endParaRPr lang="zh-CN" altLang="en-US" sz="2000" dirty="0">
              <a:sym typeface="微软雅黑" panose="020B0503020204020204" pitchFamily="34" charset="-122"/>
            </a:endParaRPr>
          </a:p>
        </p:txBody>
      </p:sp>
      <p:sp>
        <p:nvSpPr>
          <p:cNvPr id="32" name="矩形 47">
            <a:extLst>
              <a:ext uri="{FF2B5EF4-FFF2-40B4-BE49-F238E27FC236}">
                <a16:creationId xmlns:a16="http://schemas.microsoft.com/office/drawing/2014/main" id="{D0F39A73-242E-44F5-98FD-57F8D360B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4556" y="4769440"/>
            <a:ext cx="2535779" cy="430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1031875">
              <a:lnSpc>
                <a:spcPct val="120000"/>
              </a:lnSpc>
            </a:pPr>
            <a:r>
              <a:rPr lang="zh-CN" altLang="en-US" sz="2000" dirty="0">
                <a:sym typeface="+mn-ea"/>
              </a:rPr>
              <a:t>企业历史经验数据</a:t>
            </a:r>
            <a:endParaRPr lang="zh-CN" altLang="en-US" sz="2000" dirty="0">
              <a:sym typeface="微软雅黑" panose="020B0503020204020204" pitchFamily="34" charset="-122"/>
            </a:endParaRPr>
          </a:p>
        </p:txBody>
      </p:sp>
      <p:sp>
        <p:nvSpPr>
          <p:cNvPr id="34" name="矩形 47">
            <a:extLst>
              <a:ext uri="{FF2B5EF4-FFF2-40B4-BE49-F238E27FC236}">
                <a16:creationId xmlns:a16="http://schemas.microsoft.com/office/drawing/2014/main" id="{31777733-4233-4148-AFC7-7013871E5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9628" y="3239773"/>
            <a:ext cx="2140707" cy="430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1031875">
              <a:lnSpc>
                <a:spcPct val="120000"/>
              </a:lnSpc>
            </a:pPr>
            <a:r>
              <a:rPr lang="zh-CN" altLang="en-US" sz="2000" dirty="0">
                <a:sym typeface="+mn-ea"/>
              </a:rPr>
              <a:t>企业内部标准</a:t>
            </a:r>
            <a:endParaRPr lang="zh-CN" altLang="en-US" sz="2000" dirty="0">
              <a:sym typeface="微软雅黑" panose="020B0503020204020204" pitchFamily="34" charset="-122"/>
            </a:endParaRPr>
          </a:p>
        </p:txBody>
      </p:sp>
      <p:sp>
        <p:nvSpPr>
          <p:cNvPr id="38" name="文本框 1">
            <a:extLst>
              <a:ext uri="{FF2B5EF4-FFF2-40B4-BE49-F238E27FC236}">
                <a16:creationId xmlns:a16="http://schemas.microsoft.com/office/drawing/2014/main" id="{7F83B0EE-8A32-4568-8FC9-2E97E822878A}"/>
              </a:ext>
            </a:extLst>
          </p:cNvPr>
          <p:cNvSpPr txBox="1"/>
          <p:nvPr/>
        </p:nvSpPr>
        <p:spPr>
          <a:xfrm>
            <a:off x="2865972" y="3784191"/>
            <a:ext cx="1415754" cy="1400175"/>
          </a:xfrm>
          <a:prstGeom prst="plaque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1031875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参考标准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325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4" grpId="0"/>
    </p:bldLst>
  </p:timing>
</p:sld>
</file>

<file path=ppt/theme/theme1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自定义设计方案">
      <a:majorFont>
        <a:latin typeface="Calibri"/>
        <a:ea typeface="SimSun"/>
        <a:cs typeface=""/>
      </a:majorFont>
      <a:minorFont>
        <a:latin typeface="Cambria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经典文字搭配方式">
      <a:majorFont>
        <a:latin typeface="Franklin Gothic Medium"/>
        <a:ea typeface="长城特粗宋体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db2004c003l">
  <a:themeElements>
    <a:clrScheme name="cdb2004c003l 1">
      <a:dk1>
        <a:srgbClr val="163794"/>
      </a:dk1>
      <a:lt1>
        <a:srgbClr val="FFFFFF"/>
      </a:lt1>
      <a:dk2>
        <a:srgbClr val="000000"/>
      </a:dk2>
      <a:lt2>
        <a:srgbClr val="C0C0C0"/>
      </a:lt2>
      <a:accent1>
        <a:srgbClr val="009999"/>
      </a:accent1>
      <a:accent2>
        <a:srgbClr val="990000"/>
      </a:accent2>
      <a:accent3>
        <a:srgbClr val="FFFFFF"/>
      </a:accent3>
      <a:accent4>
        <a:srgbClr val="112D7E"/>
      </a:accent4>
      <a:accent5>
        <a:srgbClr val="AACACA"/>
      </a:accent5>
      <a:accent6>
        <a:srgbClr val="8A0000"/>
      </a:accent6>
      <a:hlink>
        <a:srgbClr val="6699FF"/>
      </a:hlink>
      <a:folHlink>
        <a:srgbClr val="969696"/>
      </a:folHlink>
    </a:clrScheme>
    <a:fontScheme name="cdb2004c003l">
      <a:majorFont>
        <a:latin typeface="Verdana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新魏" pitchFamily="2" charset="-122"/>
          </a:defRPr>
        </a:defPPr>
      </a:lstStyle>
    </a:lnDef>
  </a:objectDefaults>
  <a:extraClrSchemeLst>
    <a:extraClrScheme>
      <a:clrScheme name="cdb2004c003l 1">
        <a:dk1>
          <a:srgbClr val="163794"/>
        </a:dk1>
        <a:lt1>
          <a:srgbClr val="FFFFFF"/>
        </a:lt1>
        <a:dk2>
          <a:srgbClr val="000000"/>
        </a:dk2>
        <a:lt2>
          <a:srgbClr val="C0C0C0"/>
        </a:lt2>
        <a:accent1>
          <a:srgbClr val="009999"/>
        </a:accent1>
        <a:accent2>
          <a:srgbClr val="990000"/>
        </a:accent2>
        <a:accent3>
          <a:srgbClr val="FFFFFF"/>
        </a:accent3>
        <a:accent4>
          <a:srgbClr val="112D7E"/>
        </a:accent4>
        <a:accent5>
          <a:srgbClr val="AACACA"/>
        </a:accent5>
        <a:accent6>
          <a:srgbClr val="8A0000"/>
        </a:accent6>
        <a:hlink>
          <a:srgbClr val="66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2">
        <a:dk1>
          <a:srgbClr val="29698D"/>
        </a:dk1>
        <a:lt1>
          <a:srgbClr val="FFFFFF"/>
        </a:lt1>
        <a:dk2>
          <a:srgbClr val="000000"/>
        </a:dk2>
        <a:lt2>
          <a:srgbClr val="A1BABD"/>
        </a:lt2>
        <a:accent1>
          <a:srgbClr val="FF5050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FFB3B3"/>
        </a:accent5>
        <a:accent6>
          <a:srgbClr val="E78A2D"/>
        </a:accent6>
        <a:hlink>
          <a:srgbClr val="00CC99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03l 3">
        <a:dk1>
          <a:srgbClr val="666699"/>
        </a:dk1>
        <a:lt1>
          <a:srgbClr val="FFFFFF"/>
        </a:lt1>
        <a:dk2>
          <a:srgbClr val="000000"/>
        </a:dk2>
        <a:lt2>
          <a:srgbClr val="C0C0C0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同意提议">
  <a:themeElements>
    <a:clrScheme name="2_同意提议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2_同意提议">
      <a:majorFont>
        <a:latin typeface="华文新魏"/>
        <a:ea typeface="华文新魏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gradFill rotWithShape="1">
          <a:gsLst>
            <a:gs pos="0">
              <a:schemeClr val="accent1"/>
            </a:gs>
            <a:gs pos="50000">
              <a:schemeClr val="accent1">
                <a:gamma/>
                <a:shade val="92157"/>
                <a:invGamma/>
              </a:schemeClr>
            </a:gs>
            <a:gs pos="100000">
              <a:schemeClr val="accent1"/>
            </a:gs>
          </a:gsLst>
          <a:lin ang="5400000" scaled="1"/>
        </a:gradFill>
        <a:ln w="9525">
          <a:noFill/>
          <a:round/>
          <a:headEnd/>
          <a:tailEnd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>
    <a:extraClrScheme>
      <a:clrScheme name="2_同意提议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同意提议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同意提议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2050</TotalTime>
  <Words>150</Words>
  <Application>Microsoft Office PowerPoint</Application>
  <PresentationFormat>宽屏</PresentationFormat>
  <Paragraphs>43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6</vt:i4>
      </vt:variant>
    </vt:vector>
  </HeadingPairs>
  <TitlesOfParts>
    <vt:vector size="26" baseType="lpstr">
      <vt:lpstr>黑体</vt:lpstr>
      <vt:lpstr>华文隶书</vt:lpstr>
      <vt:lpstr>华文新魏</vt:lpstr>
      <vt:lpstr>华文行楷</vt:lpstr>
      <vt:lpstr>宋体</vt:lpstr>
      <vt:lpstr>微软雅黑</vt:lpstr>
      <vt:lpstr>Arial</vt:lpstr>
      <vt:lpstr>Calibri</vt:lpstr>
      <vt:lpstr>Franklin Gothic Book</vt:lpstr>
      <vt:lpstr>Franklin Gothic Medium</vt:lpstr>
      <vt:lpstr>Times New Roman</vt:lpstr>
      <vt:lpstr>Verdana</vt:lpstr>
      <vt:lpstr>Wingdings</vt:lpstr>
      <vt:lpstr>2_自定义设计方案</vt:lpstr>
      <vt:lpstr>自定义设计方案</vt:lpstr>
      <vt:lpstr>1_自定义设计方案</vt:lpstr>
      <vt:lpstr>cdb2004c003l</vt:lpstr>
      <vt:lpstr>2_同意提议</vt:lpstr>
      <vt:lpstr>3_同意提议</vt:lpstr>
      <vt:lpstr>4_同意提议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孙述威</cp:lastModifiedBy>
  <cp:revision>912</cp:revision>
  <dcterms:created xsi:type="dcterms:W3CDTF">2012-09-24T07:17:00Z</dcterms:created>
  <dcterms:modified xsi:type="dcterms:W3CDTF">2022-04-03T00:46:15Z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